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16"/>
  </p:notesMasterIdLst>
  <p:sldIdLst>
    <p:sldId id="256" r:id="rId2"/>
    <p:sldId id="257" r:id="rId3"/>
    <p:sldId id="271" r:id="rId4"/>
    <p:sldId id="299" r:id="rId5"/>
    <p:sldId id="294" r:id="rId6"/>
    <p:sldId id="295" r:id="rId7"/>
    <p:sldId id="298" r:id="rId8"/>
    <p:sldId id="300" r:id="rId9"/>
    <p:sldId id="261" r:id="rId10"/>
    <p:sldId id="262" r:id="rId11"/>
    <p:sldId id="293" r:id="rId12"/>
    <p:sldId id="296" r:id="rId13"/>
    <p:sldId id="297" r:id="rId14"/>
    <p:sldId id="266" r:id="rId15"/>
  </p:sldIdLst>
  <p:sldSz cx="9144000" cy="6858000" type="screen4x3"/>
  <p:notesSz cx="6858000" cy="9144000"/>
  <p:embeddedFontLst>
    <p:embeddedFont>
      <p:font typeface="Tahoma" panose="020B0604030504040204" pitchFamily="34" charset="0"/>
      <p:regular r:id="rId17"/>
      <p:bold r:id="rId18"/>
    </p:embeddedFont>
    <p:embeddedFont>
      <p:font typeface="Calibri" panose="020F0502020204030204" pitchFamily="34" charset="0"/>
      <p:regular r:id="rId19"/>
      <p:bold r:id="rId20"/>
      <p:italic r:id="rId21"/>
      <p:boldItalic r:id="rId22"/>
    </p:embeddedFont>
    <p:embeddedFont>
      <p:font typeface="Arial Black" panose="020B0A04020102020204" pitchFamily="34" charset="0"/>
      <p:bold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3826" autoAdjust="0"/>
  </p:normalViewPr>
  <p:slideViewPr>
    <p:cSldViewPr snapToGrid="0">
      <p:cViewPr varScale="1">
        <p:scale>
          <a:sx n="63" d="100"/>
          <a:sy n="63" d="100"/>
        </p:scale>
        <p:origin x="1404" y="68"/>
      </p:cViewPr>
      <p:guideLst/>
    </p:cSldViewPr>
  </p:slideViewPr>
  <p:outlineViewPr>
    <p:cViewPr>
      <p:scale>
        <a:sx n="33" d="100"/>
        <a:sy n="33" d="100"/>
      </p:scale>
      <p:origin x="0" y="-154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185523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1" name="Shape 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Howard Astronomical League</a:t>
            </a:r>
            <a:r>
              <a:rPr lang="en-US" sz="1200" b="0" i="0" u="none" strike="noStrike" cap="none" smtClean="0">
                <a:solidFill>
                  <a:schemeClr val="dk1"/>
                </a:solidFill>
                <a:latin typeface="Calibri"/>
                <a:ea typeface="Calibri"/>
                <a:cs typeface="Calibri"/>
                <a:sym typeface="Calibri"/>
              </a:rPr>
              <a:t>, Oct</a:t>
            </a:r>
            <a:r>
              <a:rPr lang="en-US" sz="1200" b="0" i="0" u="none" strike="noStrike" cap="none" baseline="0" smtClean="0">
                <a:solidFill>
                  <a:schemeClr val="dk1"/>
                </a:solidFill>
                <a:latin typeface="Calibri"/>
                <a:ea typeface="Calibri"/>
                <a:cs typeface="Calibri"/>
                <a:sym typeface="Calibri"/>
              </a:rPr>
              <a:t> 19, 2017</a:t>
            </a:r>
            <a:endParaRPr sz="1200" b="0" i="0" u="none" strike="noStrike" cap="none">
              <a:solidFill>
                <a:schemeClr val="dk1"/>
              </a:solidFill>
              <a:latin typeface="Calibri"/>
              <a:ea typeface="Calibri"/>
              <a:cs typeface="Calibri"/>
              <a:sym typeface="Calibri"/>
            </a:endParaRPr>
          </a:p>
        </p:txBody>
      </p:sp>
      <p:sp>
        <p:nvSpPr>
          <p:cNvPr id="82" name="Shape 8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0870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 name="Shape 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93" name="Shape 9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9959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3" name="Shape 12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smtClean="0">
                <a:solidFill>
                  <a:schemeClr val="dk1"/>
                </a:solidFill>
                <a:effectLst/>
                <a:latin typeface="Calibri"/>
                <a:ea typeface="Calibri"/>
                <a:cs typeface="Calibri"/>
                <a:sym typeface="Calibri"/>
              </a:rPr>
              <a:t>It is my distinct pleasure to introduce Dr. Bindu Rani. She has been a Postdoctoral Fellow at NASA/Goddard Space Flight Center since July 2016, and will continue to hold that post until June 2019. She was also a Postdoctoral Fellow at the Max-Planck-</a:t>
            </a:r>
            <a:r>
              <a:rPr lang="en-US" sz="1200" b="0" i="0" u="none" strike="noStrike" kern="1200" cap="none" dirty="0" err="1" smtClean="0">
                <a:solidFill>
                  <a:schemeClr val="dk1"/>
                </a:solidFill>
                <a:effectLst/>
                <a:latin typeface="Calibri"/>
                <a:ea typeface="Calibri"/>
                <a:cs typeface="Calibri"/>
                <a:sym typeface="Calibri"/>
              </a:rPr>
              <a:t>Institut</a:t>
            </a:r>
            <a:r>
              <a:rPr lang="en-US" sz="1200" b="0" i="0" u="none" strike="noStrike" kern="1200" cap="none" dirty="0" smtClean="0">
                <a:solidFill>
                  <a:schemeClr val="dk1"/>
                </a:solidFill>
                <a:effectLst/>
                <a:latin typeface="Calibri"/>
                <a:ea typeface="Calibri"/>
                <a:cs typeface="Calibri"/>
                <a:sym typeface="Calibri"/>
              </a:rPr>
              <a:t> </a:t>
            </a:r>
            <a:r>
              <a:rPr lang="en-US" sz="1200" b="0" i="0" u="none" strike="noStrike" kern="1200" cap="none" dirty="0" err="1" smtClean="0">
                <a:solidFill>
                  <a:schemeClr val="dk1"/>
                </a:solidFill>
                <a:effectLst/>
                <a:latin typeface="Calibri"/>
                <a:ea typeface="Calibri"/>
                <a:cs typeface="Calibri"/>
                <a:sym typeface="Calibri"/>
              </a:rPr>
              <a:t>für</a:t>
            </a:r>
            <a:r>
              <a:rPr lang="en-US" sz="1200" b="0" i="0" u="none" strike="noStrike" kern="1200" cap="none" dirty="0" smtClean="0">
                <a:solidFill>
                  <a:schemeClr val="dk1"/>
                </a:solidFill>
                <a:effectLst/>
                <a:latin typeface="Calibri"/>
                <a:ea typeface="Calibri"/>
                <a:cs typeface="Calibri"/>
                <a:sym typeface="Calibri"/>
              </a:rPr>
              <a:t> </a:t>
            </a:r>
            <a:r>
              <a:rPr lang="en-US" sz="1200" b="0" i="0" u="none" strike="noStrike" kern="1200" cap="none" dirty="0" err="1" smtClean="0">
                <a:solidFill>
                  <a:schemeClr val="dk1"/>
                </a:solidFill>
                <a:effectLst/>
                <a:latin typeface="Calibri"/>
                <a:ea typeface="Calibri"/>
                <a:cs typeface="Calibri"/>
                <a:sym typeface="Calibri"/>
              </a:rPr>
              <a:t>Radioastronomie</a:t>
            </a:r>
            <a:r>
              <a:rPr lang="en-US" sz="1200" b="0" i="0" u="none" strike="noStrike" kern="1200" cap="none" dirty="0" smtClean="0">
                <a:solidFill>
                  <a:schemeClr val="dk1"/>
                </a:solidFill>
                <a:effectLst/>
                <a:latin typeface="Calibri"/>
                <a:ea typeface="Calibri"/>
                <a:cs typeface="Calibri"/>
                <a:sym typeface="Calibri"/>
              </a:rPr>
              <a:t> Bonn, Germany from February 2014 to June 2016. She has held visiting scientist and researcher positions at the Korean Very Long Baseline Interferometry Network of the Korea Astronomy and Space Science Institute, and The </a:t>
            </a:r>
            <a:r>
              <a:rPr lang="en-US" sz="1200" b="0" i="0" u="none" strike="noStrike" kern="1200" cap="none" dirty="0" err="1" smtClean="0">
                <a:solidFill>
                  <a:schemeClr val="dk1"/>
                </a:solidFill>
                <a:effectLst/>
                <a:latin typeface="Calibri"/>
                <a:ea typeface="Calibri"/>
                <a:cs typeface="Calibri"/>
                <a:sym typeface="Calibri"/>
              </a:rPr>
              <a:t>Gra</a:t>
            </a:r>
            <a:r>
              <a:rPr lang="en-US" sz="1200" b="0" i="0" u="none" strike="noStrike" kern="1200" cap="none" dirty="0" smtClean="0">
                <a:solidFill>
                  <a:schemeClr val="dk1"/>
                </a:solidFill>
                <a:effectLst/>
                <a:latin typeface="Calibri"/>
                <a:ea typeface="Calibri"/>
                <a:cs typeface="Calibri"/>
                <a:sym typeface="Calibri"/>
              </a:rPr>
              <a:t>-dig-nan Bordeaux Nuclear Research Center in France. Dr. Rani has experience in Gamma-ray, X-ray, optical, and radio astronomy. Her optical observational experience includes use of the 1.04 meter telescope at AIRES, Na-in-</a:t>
            </a:r>
            <a:r>
              <a:rPr lang="en-US" sz="1200" b="0" i="0" u="none" strike="noStrike" kern="1200" cap="none" dirty="0" err="1" smtClean="0">
                <a:solidFill>
                  <a:schemeClr val="dk1"/>
                </a:solidFill>
                <a:effectLst/>
                <a:latin typeface="Calibri"/>
                <a:ea typeface="Calibri"/>
                <a:cs typeface="Calibri"/>
                <a:sym typeface="Calibri"/>
              </a:rPr>
              <a:t>i</a:t>
            </a:r>
            <a:r>
              <a:rPr lang="en-US" sz="1200" b="0" i="0" u="none" strike="noStrike" kern="1200" cap="none" dirty="0" smtClean="0">
                <a:solidFill>
                  <a:schemeClr val="dk1"/>
                </a:solidFill>
                <a:effectLst/>
                <a:latin typeface="Calibri"/>
                <a:ea typeface="Calibri"/>
                <a:cs typeface="Calibri"/>
                <a:sym typeface="Calibri"/>
              </a:rPr>
              <a:t>-</a:t>
            </a:r>
            <a:r>
              <a:rPr lang="en-US" sz="1200" b="0" i="0" u="none" strike="noStrike" kern="1200" cap="none" dirty="0" err="1" smtClean="0">
                <a:solidFill>
                  <a:schemeClr val="dk1"/>
                </a:solidFill>
                <a:effectLst/>
                <a:latin typeface="Calibri"/>
                <a:ea typeface="Calibri"/>
                <a:cs typeface="Calibri"/>
                <a:sym typeface="Calibri"/>
              </a:rPr>
              <a:t>tal</a:t>
            </a:r>
            <a:r>
              <a:rPr lang="en-US" sz="1200" b="0" i="0" u="none" strike="noStrike" kern="1200" cap="none" dirty="0" smtClean="0">
                <a:solidFill>
                  <a:schemeClr val="dk1"/>
                </a:solidFill>
                <a:effectLst/>
                <a:latin typeface="Calibri"/>
                <a:ea typeface="Calibri"/>
                <a:cs typeface="Calibri"/>
                <a:sym typeface="Calibri"/>
              </a:rPr>
              <a:t>, India, and the 1.20 meter telescope at Mount Abu, India. </a:t>
            </a:r>
          </a:p>
          <a:p>
            <a:r>
              <a:rPr lang="en-US" sz="1200" b="0" i="0" u="none" strike="noStrike" kern="1200" cap="none" dirty="0" smtClean="0">
                <a:solidFill>
                  <a:schemeClr val="dk1"/>
                </a:solidFill>
                <a:effectLst/>
                <a:latin typeface="Calibri"/>
                <a:ea typeface="Calibri"/>
                <a:cs typeface="Calibri"/>
                <a:sym typeface="Calibri"/>
              </a:rPr>
              <a:t>Among her many achievements, Dr. Rani was awarded the Otto Hahn Medal for outstanding scientific achievements by the Max Planck Society in 2015. She holds Bachelor and Master of Science degrees from University of Delhi and Da-</a:t>
            </a:r>
            <a:r>
              <a:rPr lang="en-US" sz="1200" b="0" i="0" u="none" strike="noStrike" kern="1200" cap="none" dirty="0" err="1" smtClean="0">
                <a:solidFill>
                  <a:schemeClr val="dk1"/>
                </a:solidFill>
                <a:effectLst/>
                <a:latin typeface="Calibri"/>
                <a:ea typeface="Calibri"/>
                <a:cs typeface="Calibri"/>
                <a:sym typeface="Calibri"/>
              </a:rPr>
              <a:t>yan</a:t>
            </a:r>
            <a:r>
              <a:rPr lang="en-US" sz="1200" b="0" i="0" u="none" strike="noStrike" kern="1200" cap="none" dirty="0" smtClean="0">
                <a:solidFill>
                  <a:schemeClr val="dk1"/>
                </a:solidFill>
                <a:effectLst/>
                <a:latin typeface="Calibri"/>
                <a:ea typeface="Calibri"/>
                <a:cs typeface="Calibri"/>
                <a:sym typeface="Calibri"/>
              </a:rPr>
              <a:t>-and University, respectively, in India. Last, and certainly not least, Dr. Rani completed her </a:t>
            </a:r>
            <a:r>
              <a:rPr lang="en-US" sz="1200" b="0" i="0" u="none" strike="noStrike" kern="1200" cap="none" dirty="0" err="1" smtClean="0">
                <a:solidFill>
                  <a:schemeClr val="dk1"/>
                </a:solidFill>
                <a:effectLst/>
                <a:latin typeface="Calibri"/>
                <a:ea typeface="Calibri"/>
                <a:cs typeface="Calibri"/>
                <a:sym typeface="Calibri"/>
              </a:rPr>
              <a:t>Ph.D</a:t>
            </a:r>
            <a:r>
              <a:rPr lang="en-US" sz="1200" b="0" i="0" u="none" strike="noStrike" kern="1200" cap="none" dirty="0" smtClean="0">
                <a:solidFill>
                  <a:schemeClr val="dk1"/>
                </a:solidFill>
                <a:effectLst/>
                <a:latin typeface="Calibri"/>
                <a:ea typeface="Calibri"/>
                <a:cs typeface="Calibri"/>
                <a:sym typeface="Calibri"/>
              </a:rPr>
              <a:t> at Max-Planck-</a:t>
            </a:r>
            <a:r>
              <a:rPr lang="en-US" sz="1200" b="0" i="0" u="none" strike="noStrike" kern="1200" cap="none" dirty="0" err="1" smtClean="0">
                <a:solidFill>
                  <a:schemeClr val="dk1"/>
                </a:solidFill>
                <a:effectLst/>
                <a:latin typeface="Calibri"/>
                <a:ea typeface="Calibri"/>
                <a:cs typeface="Calibri"/>
                <a:sym typeface="Calibri"/>
              </a:rPr>
              <a:t>Institut</a:t>
            </a:r>
            <a:r>
              <a:rPr lang="en-US" sz="1200" b="0" i="0" u="none" strike="noStrike" kern="1200" cap="none" dirty="0" smtClean="0">
                <a:solidFill>
                  <a:schemeClr val="dk1"/>
                </a:solidFill>
                <a:effectLst/>
                <a:latin typeface="Calibri"/>
                <a:ea typeface="Calibri"/>
                <a:cs typeface="Calibri"/>
                <a:sym typeface="Calibri"/>
              </a:rPr>
              <a:t> </a:t>
            </a:r>
            <a:r>
              <a:rPr lang="en-US" sz="1200" b="0" i="0" u="none" strike="noStrike" kern="1200" cap="none" dirty="0" err="1" smtClean="0">
                <a:solidFill>
                  <a:schemeClr val="dk1"/>
                </a:solidFill>
                <a:effectLst/>
                <a:latin typeface="Calibri"/>
                <a:ea typeface="Calibri"/>
                <a:cs typeface="Calibri"/>
                <a:sym typeface="Calibri"/>
              </a:rPr>
              <a:t>für</a:t>
            </a:r>
            <a:r>
              <a:rPr lang="en-US" sz="1200" b="0" i="0" u="none" strike="noStrike" kern="1200" cap="none" dirty="0" smtClean="0">
                <a:solidFill>
                  <a:schemeClr val="dk1"/>
                </a:solidFill>
                <a:effectLst/>
                <a:latin typeface="Calibri"/>
                <a:ea typeface="Calibri"/>
                <a:cs typeface="Calibri"/>
                <a:sym typeface="Calibri"/>
              </a:rPr>
              <a:t> </a:t>
            </a:r>
            <a:r>
              <a:rPr lang="en-US" sz="1200" b="0" i="0" u="none" strike="noStrike" kern="1200" cap="none" dirty="0" err="1" smtClean="0">
                <a:solidFill>
                  <a:schemeClr val="dk1"/>
                </a:solidFill>
                <a:effectLst/>
                <a:latin typeface="Calibri"/>
                <a:ea typeface="Calibri"/>
                <a:cs typeface="Calibri"/>
                <a:sym typeface="Calibri"/>
              </a:rPr>
              <a:t>Radioastronomie</a:t>
            </a:r>
            <a:r>
              <a:rPr lang="en-US" sz="1200" b="0" i="0" u="none" strike="noStrike" kern="1200" cap="none" dirty="0" smtClean="0">
                <a:solidFill>
                  <a:schemeClr val="dk1"/>
                </a:solidFill>
                <a:effectLst/>
                <a:latin typeface="Calibri"/>
                <a:ea typeface="Calibri"/>
                <a:cs typeface="Calibri"/>
                <a:sym typeface="Calibri"/>
              </a:rPr>
              <a:t> and University of Köln, both in Germany in 2013.</a:t>
            </a:r>
            <a:endParaRPr lang="en-US" sz="1200" b="0" i="0" u="none" strike="noStrike" kern="1200" cap="none" dirty="0">
              <a:solidFill>
                <a:schemeClr val="dk1"/>
              </a:solidFill>
              <a:effectLst/>
              <a:latin typeface="Calibri"/>
              <a:ea typeface="Calibri"/>
              <a:cs typeface="Calibri"/>
              <a:sym typeface="Calibri"/>
            </a:endParaRPr>
          </a:p>
        </p:txBody>
      </p:sp>
      <p:sp>
        <p:nvSpPr>
          <p:cNvPr id="124" name="Shape 12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2246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0" name="Shape 13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1" name="Shape 13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1593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7" name="Shape 1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58" name="Shape 15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3411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ctr" rtl="0">
              <a:spcBef>
                <a:spcPts val="560"/>
              </a:spcBef>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ctr" rtl="0">
              <a:spcBef>
                <a:spcPts val="480"/>
              </a:spcBef>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200" marR="0" lvl="6"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400" marR="0" lvl="7"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600" marR="0" lvl="8"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0" y="6492875"/>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600" b="0" i="0" u="none" strike="noStrike" cap="none">
                <a:solidFill>
                  <a:schemeClr val="lt1"/>
                </a:solidFill>
                <a:latin typeface="Calibri"/>
                <a:ea typeface="Calibri"/>
                <a:cs typeface="Calibri"/>
                <a:sym typeface="Calibri"/>
              </a:rPr>
              <a:t>‹#›</a:t>
            </a:fld>
            <a:endParaRPr lang="en-US" sz="16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5" name="Shape 2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6"/>
        <p:cNvGrpSpPr/>
        <p:nvPr/>
      </p:nvGrpSpPr>
      <p:grpSpPr>
        <a:xfrm>
          <a:off x="0" y="0"/>
          <a:ext cx="0" cy="0"/>
          <a:chOff x="0" y="0"/>
          <a:chExt cx="0" cy="0"/>
        </a:xfrm>
      </p:grpSpPr>
      <p:pic>
        <p:nvPicPr>
          <p:cNvPr id="27" name="Shape 27" descr="m46m47_hetlage_f.jpg"/>
          <p:cNvPicPr preferRelativeResize="0"/>
          <p:nvPr/>
        </p:nvPicPr>
        <p:blipFill rotWithShape="1">
          <a:blip r:embed="rId2">
            <a:alphaModFix/>
          </a:blip>
          <a:srcRect l="3514" r="4188"/>
          <a:stretch/>
        </p:blipFill>
        <p:spPr>
          <a:xfrm>
            <a:off x="0" y="0"/>
            <a:ext cx="9144000" cy="6858000"/>
          </a:xfrm>
          <a:prstGeom prst="rect">
            <a:avLst/>
          </a:prstGeom>
          <a:noFill/>
          <a:ln>
            <a:noFill/>
          </a:ln>
        </p:spPr>
      </p:pic>
      <p:sp>
        <p:nvSpPr>
          <p:cNvPr id="28" name="Shape 2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rgbClr val="FFFF00"/>
              </a:buClr>
              <a:buFont typeface="Times New Roman"/>
              <a:buNone/>
              <a:defRPr sz="4800" b="0" i="0" u="none" strike="noStrike" cap="none">
                <a:solidFill>
                  <a:srgbClr val="FFFF0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88900" algn="l" rtl="0">
              <a:spcBef>
                <a:spcPts val="800"/>
              </a:spcBef>
              <a:buClr>
                <a:srgbClr val="FFFF00"/>
              </a:buClr>
              <a:buSzPct val="100000"/>
              <a:buFont typeface="Arial"/>
              <a:buChar char="•"/>
              <a:defRPr sz="4000" b="0" i="0" u="none" strike="noStrike" cap="none">
                <a:solidFill>
                  <a:srgbClr val="FFFF00"/>
                </a:solidFill>
                <a:latin typeface="Times New Roman"/>
                <a:ea typeface="Times New Roman"/>
                <a:cs typeface="Times New Roman"/>
                <a:sym typeface="Times New Roman"/>
              </a:defRPr>
            </a:lvl1pPr>
            <a:lvl2pPr marL="742950" marR="0" lvl="1" indent="-57150" algn="l" rtl="0">
              <a:spcBef>
                <a:spcPts val="720"/>
              </a:spcBef>
              <a:buClr>
                <a:srgbClr val="FFFF00"/>
              </a:buClr>
              <a:buSzPct val="100000"/>
              <a:buFont typeface="Arial"/>
              <a:buChar char="–"/>
              <a:defRPr sz="3600" b="0" i="0" u="none" strike="noStrike" cap="none">
                <a:solidFill>
                  <a:srgbClr val="FFFF00"/>
                </a:solidFill>
                <a:latin typeface="Times New Roman"/>
                <a:ea typeface="Times New Roman"/>
                <a:cs typeface="Times New Roman"/>
                <a:sym typeface="Times New Roman"/>
              </a:defRPr>
            </a:lvl2pPr>
            <a:lvl3pPr marL="1143000" marR="0" lvl="2" indent="-25400" algn="l" rtl="0">
              <a:spcBef>
                <a:spcPts val="640"/>
              </a:spcBef>
              <a:buClr>
                <a:srgbClr val="FFFF00"/>
              </a:buClr>
              <a:buSzPct val="100000"/>
              <a:buFont typeface="Arial"/>
              <a:buChar char="•"/>
              <a:defRPr sz="3200" b="0" i="0" u="none" strike="noStrike" cap="none">
                <a:solidFill>
                  <a:srgbClr val="FFFF00"/>
                </a:solidFill>
                <a:latin typeface="Times New Roman"/>
                <a:ea typeface="Times New Roman"/>
                <a:cs typeface="Times New Roman"/>
                <a:sym typeface="Times New Roman"/>
              </a:defRPr>
            </a:lvl3pPr>
            <a:lvl4pPr marL="1600200" marR="0" lvl="3" indent="-50800" algn="l" rtl="0">
              <a:spcBef>
                <a:spcPts val="560"/>
              </a:spcBef>
              <a:buClr>
                <a:srgbClr val="FFFF00"/>
              </a:buClr>
              <a:buSzPct val="100000"/>
              <a:buFont typeface="Arial"/>
              <a:buChar char="–"/>
              <a:defRPr sz="2800" b="0" i="0" u="none" strike="noStrike" cap="none">
                <a:solidFill>
                  <a:srgbClr val="FFFF00"/>
                </a:solidFill>
                <a:latin typeface="Times New Roman"/>
                <a:ea typeface="Times New Roman"/>
                <a:cs typeface="Times New Roman"/>
                <a:sym typeface="Times New Roman"/>
              </a:defRPr>
            </a:lvl4pPr>
            <a:lvl5pPr marL="2057400" marR="0" lvl="4" indent="-76200" algn="l" rtl="0">
              <a:spcBef>
                <a:spcPts val="480"/>
              </a:spcBef>
              <a:buClr>
                <a:srgbClr val="FFFF00"/>
              </a:buClr>
              <a:buSzPct val="100000"/>
              <a:buFont typeface="Arial"/>
              <a:buChar char="»"/>
              <a:defRPr sz="2400" b="0" i="0" u="none" strike="noStrike" cap="none">
                <a:solidFill>
                  <a:srgbClr val="FFFF00"/>
                </a:solidFill>
                <a:latin typeface="Times New Roman"/>
                <a:ea typeface="Times New Roman"/>
                <a:cs typeface="Times New Roman"/>
                <a:sym typeface="Times New Roman"/>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 name="Shape 41"/>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6pPr>
            <a:lvl7pPr marL="2743200" marR="0" lvl="6"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7pPr>
            <a:lvl8pPr marL="3200400" marR="0" lvl="7"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8pPr>
            <a:lvl9pPr marL="3657600" marR="0" lvl="8"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42" name="Shape 42"/>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6pPr>
            <a:lvl7pPr marL="2971800" marR="0" lvl="6"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7pPr>
            <a:lvl8pPr marL="3429000" marR="0" lvl="7"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8pPr>
            <a:lvl9pPr marL="3886200" marR="0" lvl="8"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43" name="Shape 43"/>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6pPr>
            <a:lvl7pPr marL="2743200" marR="0" lvl="6"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7pPr>
            <a:lvl8pPr marL="3200400" marR="0" lvl="7"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8pPr>
            <a:lvl9pPr marL="3657600" marR="0" lvl="8"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44" name="Shape 44"/>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6pPr>
            <a:lvl7pPr marL="2971800" marR="0" lvl="6"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7pPr>
            <a:lvl8pPr marL="3429000" marR="0" lvl="7"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8pPr>
            <a:lvl9pPr marL="3886200" marR="0" lvl="8"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45" name="Shape 4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46" name="Shape 4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47" name="Shape 4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000" b="1"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56" name="Shape 56"/>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6pPr>
            <a:lvl7pPr marL="2743200" marR="0" lvl="6"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7pPr>
            <a:lvl8pPr marL="3200400" marR="0" lvl="7"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8pPr>
            <a:lvl9pPr marL="3657600" marR="0" lvl="8"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57" name="Shape 5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8" name="Shape 5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9" name="Shape 5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000" b="1"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2" name="Shape 62"/>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spcBef>
                <a:spcPts val="560"/>
              </a:spcBef>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spcBef>
                <a:spcPts val="480"/>
              </a:spcBef>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200" marR="0" lvl="6"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400" marR="0" lvl="7"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600" marR="0" lvl="8"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63" name="Shape 63"/>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6pPr>
            <a:lvl7pPr marL="2743200" marR="0" lvl="6"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7pPr>
            <a:lvl8pPr marL="3200400" marR="0" lvl="7"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8pPr>
            <a:lvl9pPr marL="3657600" marR="0" lvl="8"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64" name="Shape 6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5" name="Shape 6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6" name="Shape 6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9" name="Shape 69"/>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1" name="Shape 7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2" name="Shape 7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5" name="Shape 75"/>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7" name="Shape 7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5" r:id="rId6"/>
    <p:sldLayoutId id="2147483656" r:id="rId7"/>
    <p:sldLayoutId id="2147483657"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Shape 84" descr="m46m47_hetlage_f.jpg"/>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85" name="Shape 85"/>
          <p:cNvSpPr txBox="1"/>
          <p:nvPr/>
        </p:nvSpPr>
        <p:spPr>
          <a:xfrm>
            <a:off x="1687436" y="457200"/>
            <a:ext cx="5769126" cy="378565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8000" b="0" i="0" u="none" strike="noStrike" cap="none" dirty="0">
                <a:solidFill>
                  <a:srgbClr val="FFFF00"/>
                </a:solidFill>
                <a:latin typeface="Times New Roman"/>
                <a:ea typeface="Times New Roman"/>
                <a:cs typeface="Times New Roman"/>
                <a:sym typeface="Times New Roman"/>
              </a:rPr>
              <a:t>Howard </a:t>
            </a:r>
          </a:p>
          <a:p>
            <a:pPr marL="0" marR="0" lvl="0" indent="0" algn="ctr" rtl="0">
              <a:spcBef>
                <a:spcPts val="0"/>
              </a:spcBef>
              <a:buSzPct val="25000"/>
              <a:buNone/>
            </a:pPr>
            <a:r>
              <a:rPr lang="en-US" sz="8000" b="0" i="0" u="none" strike="noStrike" cap="none" dirty="0">
                <a:solidFill>
                  <a:srgbClr val="FFFF00"/>
                </a:solidFill>
                <a:latin typeface="Times New Roman"/>
                <a:ea typeface="Times New Roman"/>
                <a:cs typeface="Times New Roman"/>
                <a:sym typeface="Times New Roman"/>
              </a:rPr>
              <a:t>Astronomical</a:t>
            </a:r>
          </a:p>
          <a:p>
            <a:pPr marL="0" marR="0" lvl="0" indent="0" algn="ctr" rtl="0">
              <a:spcBef>
                <a:spcPts val="0"/>
              </a:spcBef>
              <a:buSzPct val="25000"/>
              <a:buNone/>
            </a:pPr>
            <a:r>
              <a:rPr lang="en-US" sz="8000" b="0" i="0" u="none" strike="noStrike" cap="none" dirty="0">
                <a:solidFill>
                  <a:srgbClr val="FFFF00"/>
                </a:solidFill>
                <a:latin typeface="Times New Roman"/>
                <a:ea typeface="Times New Roman"/>
                <a:cs typeface="Times New Roman"/>
                <a:sym typeface="Times New Roman"/>
              </a:rPr>
              <a:t>League</a:t>
            </a:r>
          </a:p>
        </p:txBody>
      </p:sp>
      <p:sp>
        <p:nvSpPr>
          <p:cNvPr id="86" name="Shape 86"/>
          <p:cNvSpPr txBox="1"/>
          <p:nvPr/>
        </p:nvSpPr>
        <p:spPr>
          <a:xfrm>
            <a:off x="3918692" y="4828846"/>
            <a:ext cx="4384873"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600" dirty="0" smtClean="0">
                <a:solidFill>
                  <a:srgbClr val="FFFF00"/>
                </a:solidFill>
                <a:latin typeface="Times New Roman"/>
                <a:ea typeface="Times New Roman"/>
                <a:cs typeface="Times New Roman"/>
                <a:sym typeface="Times New Roman"/>
              </a:rPr>
              <a:t>April 19th</a:t>
            </a:r>
            <a:r>
              <a:rPr lang="en-US" sz="3600" b="0" i="0" u="none" strike="noStrike" cap="none" dirty="0" smtClean="0">
                <a:solidFill>
                  <a:srgbClr val="FFFF00"/>
                </a:solidFill>
                <a:latin typeface="Times New Roman"/>
                <a:ea typeface="Times New Roman"/>
                <a:cs typeface="Times New Roman"/>
                <a:sym typeface="Times New Roman"/>
              </a:rPr>
              <a:t>, 2018</a:t>
            </a:r>
            <a:endParaRPr lang="en-US" sz="3600" b="0" i="0" u="none" strike="noStrike" cap="none" dirty="0">
              <a:solidFill>
                <a:srgbClr val="FFFF00"/>
              </a:solidFill>
              <a:latin typeface="Times New Roman"/>
              <a:ea typeface="Times New Roman"/>
              <a:cs typeface="Times New Roman"/>
              <a:sym typeface="Times New Roman"/>
            </a:endParaRPr>
          </a:p>
        </p:txBody>
      </p:sp>
      <p:pic>
        <p:nvPicPr>
          <p:cNvPr id="87" name="Shape 87" descr="HAL10Logo4.png"/>
          <p:cNvPicPr preferRelativeResize="0"/>
          <p:nvPr/>
        </p:nvPicPr>
        <p:blipFill rotWithShape="1">
          <a:blip r:embed="rId4">
            <a:alphaModFix/>
          </a:blip>
          <a:srcRect/>
          <a:stretch/>
        </p:blipFill>
        <p:spPr>
          <a:xfrm>
            <a:off x="0" y="3513405"/>
            <a:ext cx="3344594" cy="3344594"/>
          </a:xfrm>
          <a:prstGeom prst="rect">
            <a:avLst/>
          </a:prstGeom>
          <a:noFill/>
          <a:ln>
            <a:noFill/>
          </a:ln>
        </p:spPr>
      </p:pic>
      <p:sp>
        <p:nvSpPr>
          <p:cNvPr id="88" name="Shape 88"/>
          <p:cNvSpPr/>
          <p:nvPr/>
        </p:nvSpPr>
        <p:spPr>
          <a:xfrm>
            <a:off x="1957388" y="4529137"/>
            <a:ext cx="542925" cy="442912"/>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89" name="Shape 89"/>
          <p:cNvSpPr txBox="1"/>
          <p:nvPr/>
        </p:nvSpPr>
        <p:spPr>
          <a:xfrm>
            <a:off x="1909763" y="4567237"/>
            <a:ext cx="819147"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i="0" u="none" strike="noStrike" cap="none">
                <a:solidFill>
                  <a:schemeClr val="lt1"/>
                </a:solidFill>
                <a:latin typeface="Arial Black"/>
                <a:ea typeface="Arial Black"/>
                <a:cs typeface="Arial Black"/>
                <a:sym typeface="Arial Black"/>
              </a:rPr>
              <a:t>17</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p:nvPr/>
        </p:nvSpPr>
        <p:spPr>
          <a:xfrm>
            <a:off x="596900" y="33920"/>
            <a:ext cx="8229600" cy="658158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538CD5"/>
              </a:buClr>
              <a:buSzPct val="25000"/>
              <a:buFont typeface="Times New Roman"/>
              <a:buNone/>
            </a:pPr>
            <a:r>
              <a:rPr lang="en-US" sz="6000" b="1" i="0" u="none" strike="noStrike" cap="none">
                <a:solidFill>
                  <a:srgbClr val="538CD5"/>
                </a:solidFill>
                <a:latin typeface="Times New Roman"/>
                <a:ea typeface="Times New Roman"/>
                <a:cs typeface="Times New Roman"/>
                <a:sym typeface="Times New Roman"/>
              </a:rPr>
              <a:t>Member’s astrophotos</a:t>
            </a:r>
          </a:p>
          <a:p>
            <a:pPr marL="0" marR="0" lvl="0" indent="0" algn="ctr" rtl="0">
              <a:lnSpc>
                <a:spcPct val="100000"/>
              </a:lnSpc>
              <a:spcBef>
                <a:spcPts val="0"/>
              </a:spcBef>
              <a:spcAft>
                <a:spcPts val="0"/>
              </a:spcAft>
              <a:buClr>
                <a:srgbClr val="538CD5"/>
              </a:buClr>
              <a:buSzPct val="25000"/>
              <a:buFont typeface="Times New Roman"/>
              <a:buNone/>
            </a:pPr>
            <a:r>
              <a:rPr lang="en-US" sz="6000" b="1">
                <a:solidFill>
                  <a:srgbClr val="538CD5"/>
                </a:solidFill>
                <a:latin typeface="Times New Roman"/>
                <a:ea typeface="Times New Roman"/>
                <a:cs typeface="Times New Roman"/>
                <a:sym typeface="Times New Roman"/>
              </a:rPr>
              <a:t>and sketches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algn="r">
              <a:buSzPct val="25000"/>
            </a:pPr>
            <a:fld id="{00000000-1234-1234-1234-123412341234}" type="slidenum">
              <a:rPr lang="en-US" sz="1200" smtClean="0">
                <a:solidFill>
                  <a:srgbClr val="FFFFFF"/>
                </a:solidFill>
                <a:latin typeface="Calibri"/>
                <a:ea typeface="Calibri"/>
                <a:cs typeface="Calibri"/>
                <a:sym typeface="Calibri"/>
              </a:rPr>
              <a:pPr algn="r">
                <a:buSzPct val="25000"/>
              </a:pPr>
              <a:t>11</a:t>
            </a:fld>
            <a:endParaRPr lang="en-US" sz="1200">
              <a:solidFill>
                <a:srgbClr val="FFFFFF"/>
              </a:solidFill>
              <a:latin typeface="Calibri"/>
              <a:ea typeface="Calibri"/>
              <a:cs typeface="Calibri"/>
              <a:sym typeface="Calibri"/>
            </a:endParaRPr>
          </a:p>
        </p:txBody>
      </p:sp>
      <p:pic>
        <p:nvPicPr>
          <p:cNvPr id="2" name="Picture 1"/>
          <p:cNvPicPr>
            <a:picLocks noChangeAspect="1"/>
          </p:cNvPicPr>
          <p:nvPr/>
        </p:nvPicPr>
        <p:blipFill>
          <a:blip r:embed="rId2"/>
          <a:stretch>
            <a:fillRect/>
          </a:stretch>
        </p:blipFill>
        <p:spPr>
          <a:xfrm>
            <a:off x="-95332" y="60959"/>
            <a:ext cx="9239332" cy="6787961"/>
          </a:xfrm>
          <a:prstGeom prst="rect">
            <a:avLst/>
          </a:prstGeom>
        </p:spPr>
      </p:pic>
    </p:spTree>
    <p:extLst>
      <p:ext uri="{BB962C8B-B14F-4D97-AF65-F5344CB8AC3E}">
        <p14:creationId xmlns:p14="http://schemas.microsoft.com/office/powerpoint/2010/main" val="5743759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12</a:t>
            </a:fld>
            <a:endParaRPr lang="en-US" sz="1200">
              <a:solidFill>
                <a:schemeClr val="lt1"/>
              </a:solidFill>
              <a:latin typeface="Calibri"/>
              <a:ea typeface="Calibri"/>
              <a:cs typeface="Calibri"/>
              <a:sym typeface="Calibri"/>
            </a:endParaRPr>
          </a:p>
        </p:txBody>
      </p:sp>
      <p:pic>
        <p:nvPicPr>
          <p:cNvPr id="4" name="Picture 3"/>
          <p:cNvPicPr>
            <a:picLocks noChangeAspect="1"/>
          </p:cNvPicPr>
          <p:nvPr/>
        </p:nvPicPr>
        <p:blipFill>
          <a:blip r:embed="rId2"/>
          <a:stretch>
            <a:fillRect/>
          </a:stretch>
        </p:blipFill>
        <p:spPr>
          <a:xfrm>
            <a:off x="0" y="3752"/>
            <a:ext cx="9144000" cy="6850495"/>
          </a:xfrm>
          <a:prstGeom prst="rect">
            <a:avLst/>
          </a:prstGeom>
        </p:spPr>
      </p:pic>
    </p:spTree>
    <p:extLst>
      <p:ext uri="{BB962C8B-B14F-4D97-AF65-F5344CB8AC3E}">
        <p14:creationId xmlns:p14="http://schemas.microsoft.com/office/powerpoint/2010/main" val="1624385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13</a:t>
            </a:fld>
            <a:endParaRPr lang="en-US" sz="1200">
              <a:solidFill>
                <a:schemeClr val="lt1"/>
              </a:solidFill>
              <a:latin typeface="Calibri"/>
              <a:ea typeface="Calibri"/>
              <a:cs typeface="Calibri"/>
              <a:sym typeface="Calibri"/>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0647"/>
            <a:ext cx="9144000" cy="5916706"/>
          </a:xfrm>
          <a:prstGeom prst="rect">
            <a:avLst/>
          </a:prstGeom>
        </p:spPr>
      </p:pic>
    </p:spTree>
    <p:extLst>
      <p:ext uri="{BB962C8B-B14F-4D97-AF65-F5344CB8AC3E}">
        <p14:creationId xmlns:p14="http://schemas.microsoft.com/office/powerpoint/2010/main" val="2442848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00B0F0"/>
              </a:buClr>
              <a:buSzPct val="25000"/>
              <a:buFont typeface="Times New Roman"/>
              <a:buNone/>
            </a:pPr>
            <a:r>
              <a:rPr lang="en-US" sz="4800" b="0" i="0" u="none" strike="noStrike" cap="none">
                <a:solidFill>
                  <a:srgbClr val="00B0F0"/>
                </a:solidFill>
                <a:latin typeface="Times New Roman"/>
                <a:ea typeface="Times New Roman"/>
                <a:cs typeface="Times New Roman"/>
                <a:sym typeface="Times New Roman"/>
              </a:rPr>
              <a:t>Thank You!</a:t>
            </a:r>
          </a:p>
        </p:txBody>
      </p:sp>
      <p:sp>
        <p:nvSpPr>
          <p:cNvPr id="161" name="Shape 161"/>
          <p:cNvSpPr txBox="1">
            <a:spLocks noGrp="1"/>
          </p:cNvSpPr>
          <p:nvPr>
            <p:ph type="body" idx="1"/>
          </p:nvPr>
        </p:nvSpPr>
        <p:spPr>
          <a:xfrm>
            <a:off x="494270" y="1519195"/>
            <a:ext cx="8229600" cy="1732005"/>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00FF00"/>
              </a:buClr>
              <a:buSzPct val="25000"/>
              <a:buFont typeface="Arial"/>
              <a:buNone/>
            </a:pPr>
            <a:r>
              <a:rPr lang="en-US" sz="4000" b="0" i="0" u="none" strike="noStrike" cap="none" dirty="0">
                <a:solidFill>
                  <a:srgbClr val="00FF00"/>
                </a:solidFill>
                <a:latin typeface="Times New Roman"/>
                <a:ea typeface="Times New Roman"/>
                <a:cs typeface="Times New Roman"/>
                <a:sym typeface="Times New Roman"/>
              </a:rPr>
              <a:t>Next month’s meeting is on Thursday</a:t>
            </a:r>
            <a:r>
              <a:rPr lang="en-US" sz="4000" b="0" i="0" u="none" strike="noStrike" cap="none" dirty="0" smtClean="0">
                <a:solidFill>
                  <a:srgbClr val="00FF00"/>
                </a:solidFill>
                <a:latin typeface="Times New Roman"/>
                <a:ea typeface="Times New Roman"/>
                <a:cs typeface="Times New Roman"/>
                <a:sym typeface="Times New Roman"/>
              </a:rPr>
              <a:t>, </a:t>
            </a:r>
            <a:r>
              <a:rPr lang="en-US" dirty="0" smtClean="0">
                <a:solidFill>
                  <a:srgbClr val="00FF00"/>
                </a:solidFill>
              </a:rPr>
              <a:t>May</a:t>
            </a:r>
            <a:r>
              <a:rPr lang="en-US" sz="4000" b="0" i="0" u="none" strike="noStrike" cap="none" dirty="0" smtClean="0">
                <a:solidFill>
                  <a:srgbClr val="00FF00"/>
                </a:solidFill>
                <a:latin typeface="Times New Roman"/>
                <a:ea typeface="Times New Roman"/>
                <a:cs typeface="Times New Roman"/>
                <a:sym typeface="Times New Roman"/>
              </a:rPr>
              <a:t> 17</a:t>
            </a:r>
            <a:r>
              <a:rPr lang="en-US" baseline="30000" dirty="0" smtClean="0">
                <a:solidFill>
                  <a:srgbClr val="00FF00"/>
                </a:solidFill>
              </a:rPr>
              <a:t>th</a:t>
            </a:r>
            <a:r>
              <a:rPr lang="en-US" sz="4000" b="0" i="0" u="none" strike="noStrike" cap="none" dirty="0" smtClean="0">
                <a:solidFill>
                  <a:srgbClr val="00FF00"/>
                </a:solidFill>
                <a:latin typeface="Times New Roman"/>
                <a:ea typeface="Times New Roman"/>
                <a:cs typeface="Times New Roman"/>
                <a:sym typeface="Times New Roman"/>
              </a:rPr>
              <a:t>, 2018 at </a:t>
            </a:r>
            <a:r>
              <a:rPr lang="en-US" sz="4000" b="0" i="0" u="none" strike="noStrike" cap="none" dirty="0">
                <a:solidFill>
                  <a:srgbClr val="00FF00"/>
                </a:solidFill>
                <a:latin typeface="Times New Roman"/>
                <a:ea typeface="Times New Roman"/>
                <a:cs typeface="Times New Roman"/>
                <a:sym typeface="Times New Roman"/>
              </a:rPr>
              <a:t>7 PM</a:t>
            </a:r>
          </a:p>
          <a:p>
            <a:pPr marL="0" marR="0" lvl="0" indent="0" algn="ctr" rtl="0">
              <a:spcBef>
                <a:spcPts val="800"/>
              </a:spcBef>
              <a:buClr>
                <a:srgbClr val="FFFF00"/>
              </a:buClr>
              <a:buSzPct val="25000"/>
              <a:buFont typeface="Arial"/>
              <a:buNone/>
            </a:pPr>
            <a:endParaRPr sz="4000" b="0" i="0" u="none" strike="noStrike" cap="none" dirty="0">
              <a:solidFill>
                <a:srgbClr val="00FF00"/>
              </a:solidFill>
              <a:latin typeface="Times New Roman"/>
              <a:ea typeface="Times New Roman"/>
              <a:cs typeface="Times New Roman"/>
              <a:sym typeface="Times New Roman"/>
            </a:endParaRPr>
          </a:p>
        </p:txBody>
      </p:sp>
      <p:sp>
        <p:nvSpPr>
          <p:cNvPr id="162" name="Shape 162"/>
          <p:cNvSpPr txBox="1"/>
          <p:nvPr/>
        </p:nvSpPr>
        <p:spPr>
          <a:xfrm>
            <a:off x="508289" y="3196791"/>
            <a:ext cx="8172042" cy="3216707"/>
          </a:xfrm>
          <a:prstGeom prst="rect">
            <a:avLst/>
          </a:prstGeom>
          <a:noFill/>
          <a:ln>
            <a:noFill/>
          </a:ln>
        </p:spPr>
        <p:txBody>
          <a:bodyPr lIns="91425" tIns="45700" rIns="91425" bIns="45700" anchor="t" anchorCtr="0">
            <a:noAutofit/>
          </a:bodyPr>
          <a:lstStyle/>
          <a:p>
            <a:pPr marL="0" marR="0" lvl="0" indent="0" algn="ctr" rtl="0">
              <a:lnSpc>
                <a:spcPct val="100000"/>
              </a:lnSpc>
              <a:spcBef>
                <a:spcPts val="800"/>
              </a:spcBef>
              <a:spcAft>
                <a:spcPts val="0"/>
              </a:spcAft>
              <a:buClr>
                <a:srgbClr val="FFFF00"/>
              </a:buClr>
              <a:buSzPct val="25000"/>
              <a:buFont typeface="Arial"/>
              <a:buNone/>
            </a:pPr>
            <a:endParaRPr lang="en-US" sz="2000" dirty="0">
              <a:solidFill>
                <a:srgbClr val="FFFF00"/>
              </a:solidFill>
              <a:latin typeface="Times New Roman"/>
              <a:ea typeface="Calibri"/>
              <a:cs typeface="Times New Roman"/>
              <a:sym typeface="Times New Roman"/>
            </a:endParaRPr>
          </a:p>
          <a:p>
            <a:pPr lvl="0" algn="ctr">
              <a:spcBef>
                <a:spcPts val="800"/>
              </a:spcBef>
              <a:buClr>
                <a:srgbClr val="FFFF00"/>
              </a:buClr>
              <a:buSzPct val="25000"/>
            </a:pPr>
            <a:r>
              <a:rPr lang="fr-FR" sz="4000" dirty="0">
                <a:solidFill>
                  <a:schemeClr val="bg1"/>
                </a:solidFill>
                <a:latin typeface="Calibri"/>
                <a:ea typeface="Calibri"/>
                <a:cs typeface="Calibri"/>
                <a:sym typeface="Calibri"/>
              </a:rPr>
              <a:t> Dr. </a:t>
            </a:r>
            <a:r>
              <a:rPr lang="fr-FR" sz="4000" dirty="0" smtClean="0">
                <a:solidFill>
                  <a:schemeClr val="bg1"/>
                </a:solidFill>
                <a:latin typeface="Calibri"/>
                <a:ea typeface="Calibri"/>
                <a:cs typeface="Calibri"/>
                <a:sym typeface="Calibri"/>
              </a:rPr>
              <a:t>Joe </a:t>
            </a:r>
            <a:r>
              <a:rPr lang="fr-FR" sz="4000" dirty="0" err="1" smtClean="0">
                <a:solidFill>
                  <a:schemeClr val="bg1"/>
                </a:solidFill>
                <a:latin typeface="Calibri"/>
                <a:ea typeface="Calibri"/>
                <a:cs typeface="Calibri"/>
                <a:sym typeface="Calibri"/>
              </a:rPr>
              <a:t>Bohannon</a:t>
            </a:r>
            <a:endParaRPr lang="fr-FR" sz="4000" dirty="0" smtClean="0">
              <a:solidFill>
                <a:schemeClr val="bg1"/>
              </a:solidFill>
              <a:latin typeface="Calibri"/>
              <a:ea typeface="Calibri"/>
              <a:cs typeface="Calibri"/>
              <a:sym typeface="Calibri"/>
            </a:endParaRPr>
          </a:p>
          <a:p>
            <a:pPr lvl="0" algn="ctr">
              <a:spcBef>
                <a:spcPts val="800"/>
              </a:spcBef>
              <a:buClr>
                <a:srgbClr val="FFFF00"/>
              </a:buClr>
              <a:buSzPct val="25000"/>
            </a:pPr>
            <a:r>
              <a:rPr lang="fr-FR" sz="4000" dirty="0" smtClean="0">
                <a:solidFill>
                  <a:schemeClr val="bg1"/>
                </a:solidFill>
                <a:latin typeface="Calibri"/>
                <a:ea typeface="Calibri"/>
                <a:cs typeface="Calibri"/>
                <a:sym typeface="Calibri"/>
              </a:rPr>
              <a:t>HAL </a:t>
            </a:r>
            <a:r>
              <a:rPr lang="fr-FR" sz="4000" dirty="0" err="1" smtClean="0">
                <a:solidFill>
                  <a:schemeClr val="bg1"/>
                </a:solidFill>
                <a:latin typeface="Calibri"/>
                <a:ea typeface="Calibri"/>
                <a:cs typeface="Calibri"/>
                <a:sym typeface="Calibri"/>
              </a:rPr>
              <a:t>Member</a:t>
            </a:r>
            <a:endParaRPr lang="fr-FR" sz="3200" dirty="0">
              <a:solidFill>
                <a:schemeClr val="bg1"/>
              </a:solidFill>
              <a:latin typeface="Calibri"/>
              <a:ea typeface="Calibri"/>
              <a:cs typeface="Calibri"/>
              <a:sym typeface="Calibri"/>
            </a:endParaRPr>
          </a:p>
          <a:p>
            <a:pPr lvl="0" algn="ctr">
              <a:spcBef>
                <a:spcPts val="800"/>
              </a:spcBef>
              <a:buClr>
                <a:srgbClr val="FFFF00"/>
              </a:buClr>
              <a:buSzPct val="25000"/>
            </a:pPr>
            <a:endParaRPr lang="fr-FR" sz="4000" dirty="0">
              <a:solidFill>
                <a:schemeClr val="bg1"/>
              </a:solidFill>
              <a:latin typeface="Calibri"/>
              <a:ea typeface="Calibri"/>
              <a:cs typeface="Calibri"/>
              <a:sym typeface="Calibri"/>
            </a:endParaRPr>
          </a:p>
          <a:p>
            <a:pPr lvl="0" algn="ctr">
              <a:spcBef>
                <a:spcPts val="800"/>
              </a:spcBef>
              <a:buClr>
                <a:srgbClr val="FFFF00"/>
              </a:buClr>
              <a:buSzPct val="25000"/>
            </a:pPr>
            <a:r>
              <a:rPr lang="fr-FR" sz="4000" dirty="0" err="1" smtClean="0">
                <a:solidFill>
                  <a:schemeClr val="bg1"/>
                </a:solidFill>
                <a:latin typeface="Calibri"/>
                <a:ea typeface="Calibri"/>
                <a:cs typeface="Calibri"/>
                <a:sym typeface="Calibri"/>
              </a:rPr>
              <a:t>Astrophotography</a:t>
            </a:r>
            <a:r>
              <a:rPr lang="fr-FR" sz="4000" dirty="0" smtClean="0">
                <a:solidFill>
                  <a:schemeClr val="bg1"/>
                </a:solidFill>
                <a:latin typeface="Calibri"/>
                <a:ea typeface="Calibri"/>
                <a:cs typeface="Calibri"/>
                <a:sym typeface="Calibri"/>
              </a:rPr>
              <a:t> </a:t>
            </a:r>
            <a:r>
              <a:rPr lang="fr-FR" sz="4000" dirty="0" err="1" smtClean="0">
                <a:solidFill>
                  <a:schemeClr val="bg1"/>
                </a:solidFill>
                <a:latin typeface="Calibri"/>
                <a:ea typeface="Calibri"/>
                <a:cs typeface="Calibri"/>
                <a:sym typeface="Calibri"/>
              </a:rPr>
              <a:t>from</a:t>
            </a:r>
            <a:r>
              <a:rPr lang="fr-FR" sz="4000" dirty="0" smtClean="0">
                <a:solidFill>
                  <a:schemeClr val="bg1"/>
                </a:solidFill>
                <a:latin typeface="Calibri"/>
                <a:ea typeface="Calibri"/>
                <a:cs typeface="Calibri"/>
                <a:sym typeface="Calibri"/>
              </a:rPr>
              <a:t> Down Under</a:t>
            </a:r>
            <a:endParaRPr lang="en-US" sz="4000" dirty="0">
              <a:solidFill>
                <a:schemeClr val="bg1"/>
              </a:solidFill>
              <a:latin typeface="Calibri"/>
              <a:ea typeface="Calibri"/>
              <a:cs typeface="Calibri"/>
              <a:sym typeface="Calibri"/>
            </a:endParaRPr>
          </a:p>
        </p:txBody>
      </p:sp>
      <p:sp>
        <p:nvSpPr>
          <p:cNvPr id="163" name="Shape 163"/>
          <p:cNvSpPr/>
          <p:nvPr/>
        </p:nvSpPr>
        <p:spPr>
          <a:xfrm>
            <a:off x="8562975" y="5598317"/>
            <a:ext cx="247649" cy="142875"/>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Shape 95" descr="m46m47_hetlage_f.jpg"/>
          <p:cNvPicPr preferRelativeResize="0"/>
          <p:nvPr/>
        </p:nvPicPr>
        <p:blipFill rotWithShape="1">
          <a:blip r:embed="rId3">
            <a:alphaModFix/>
          </a:blip>
          <a:srcRect l="3514" r="4188"/>
          <a:stretch/>
        </p:blipFill>
        <p:spPr>
          <a:xfrm>
            <a:off x="0" y="44970"/>
            <a:ext cx="9144000" cy="6858000"/>
          </a:xfrm>
          <a:prstGeom prst="rect">
            <a:avLst/>
          </a:prstGeom>
          <a:noFill/>
          <a:ln>
            <a:noFill/>
          </a:ln>
        </p:spPr>
      </p:pic>
      <p:sp>
        <p:nvSpPr>
          <p:cNvPr id="96" name="Shape 96"/>
          <p:cNvSpPr txBox="1"/>
          <p:nvPr/>
        </p:nvSpPr>
        <p:spPr>
          <a:xfrm>
            <a:off x="457200" y="2015685"/>
            <a:ext cx="8229600" cy="2968487"/>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538CD5"/>
              </a:buClr>
              <a:buSzPct val="25000"/>
              <a:buFont typeface="Times New Roman"/>
              <a:buNone/>
            </a:pPr>
            <a:r>
              <a:rPr lang="en-US" sz="7200" b="1" i="0" u="none" strike="noStrike" cap="none">
                <a:solidFill>
                  <a:srgbClr val="538CD5"/>
                </a:solidFill>
                <a:latin typeface="Times New Roman"/>
                <a:ea typeface="Times New Roman"/>
                <a:cs typeface="Times New Roman"/>
                <a:sym typeface="Times New Roman"/>
              </a:rPr>
              <a:t>Introductions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275" y="187775"/>
            <a:ext cx="8229600" cy="1143000"/>
          </a:xfrm>
        </p:spPr>
        <p:txBody>
          <a:bodyPr/>
          <a:lstStyle/>
          <a:p>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Upcoming Events</a:t>
            </a: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 Placeholder 3"/>
          <p:cNvSpPr>
            <a:spLocks noGrp="1"/>
          </p:cNvSpPr>
          <p:nvPr>
            <p:ph type="body" idx="1"/>
          </p:nvPr>
        </p:nvSpPr>
        <p:spPr>
          <a:xfrm>
            <a:off x="354275" y="1263827"/>
            <a:ext cx="8229600" cy="4242934"/>
          </a:xfrm>
        </p:spPr>
        <p:txBody>
          <a:bodyPr/>
          <a:lstStyle/>
          <a:p>
            <a:pPr marL="254000" indent="0" algn="ctr">
              <a:buNone/>
            </a:pPr>
            <a:r>
              <a:rPr lang="en-US" sz="2800" dirty="0" smtClean="0">
                <a:solidFill>
                  <a:srgbClr val="00B0F0"/>
                </a:solidFill>
              </a:rPr>
              <a:t>HAL Events – Alpha Ridge Park</a:t>
            </a:r>
          </a:p>
          <a:p>
            <a:pPr marL="254000" indent="0" algn="ctr">
              <a:buNone/>
            </a:pPr>
            <a:r>
              <a:rPr lang="en-US" sz="2800" dirty="0" smtClean="0"/>
              <a:t>April 21</a:t>
            </a:r>
            <a:r>
              <a:rPr lang="en-US" sz="2800" baseline="30000" dirty="0" smtClean="0"/>
              <a:t>st</a:t>
            </a:r>
            <a:r>
              <a:rPr lang="en-US" sz="2800" dirty="0" smtClean="0"/>
              <a:t> at 7:30 – Public Star Party</a:t>
            </a:r>
          </a:p>
          <a:p>
            <a:pPr marL="254000" indent="0" algn="ctr">
              <a:buNone/>
            </a:pPr>
            <a:r>
              <a:rPr lang="en-US" sz="2800" dirty="0" smtClean="0"/>
              <a:t>May 12 at 8:00 – Members’ Star Party</a:t>
            </a:r>
          </a:p>
          <a:p>
            <a:pPr marL="254000" indent="0" algn="ctr">
              <a:buNone/>
            </a:pPr>
            <a:endParaRPr lang="en-US" sz="2800" dirty="0"/>
          </a:p>
          <a:p>
            <a:pPr marL="254000" indent="0" algn="ctr">
              <a:buNone/>
            </a:pPr>
            <a:r>
              <a:rPr lang="en-US" sz="2800" dirty="0" smtClean="0">
                <a:solidFill>
                  <a:srgbClr val="00B0F0"/>
                </a:solidFill>
              </a:rPr>
              <a:t>Other Events</a:t>
            </a:r>
          </a:p>
          <a:p>
            <a:pPr marL="254000" indent="0" algn="ctr">
              <a:buNone/>
            </a:pPr>
            <a:r>
              <a:rPr lang="en-US" sz="2800" dirty="0" smtClean="0"/>
              <a:t>April 21</a:t>
            </a:r>
            <a:r>
              <a:rPr lang="en-US" sz="2800" baseline="30000" dirty="0" smtClean="0"/>
              <a:t>st</a:t>
            </a:r>
            <a:r>
              <a:rPr lang="en-US" sz="2800" dirty="0" smtClean="0"/>
              <a:t> – </a:t>
            </a:r>
            <a:r>
              <a:rPr lang="en-US" sz="2800" dirty="0" err="1" smtClean="0"/>
              <a:t>GreenFest</a:t>
            </a:r>
            <a:r>
              <a:rPr lang="en-US" sz="2800" dirty="0" smtClean="0"/>
              <a:t> at HCC</a:t>
            </a:r>
          </a:p>
          <a:p>
            <a:pPr marL="254000" indent="0" algn="ctr">
              <a:buNone/>
            </a:pPr>
            <a:r>
              <a:rPr lang="en-US" sz="2800" dirty="0" smtClean="0"/>
              <a:t>April 21, 22 – NEAF, Suffern, NY</a:t>
            </a:r>
          </a:p>
          <a:p>
            <a:pPr marL="254000" indent="0" algn="ctr">
              <a:buNone/>
            </a:pPr>
            <a:r>
              <a:rPr lang="en-US" sz="2800" dirty="0" smtClean="0"/>
              <a:t>May 6-13 – Texas Star Party</a:t>
            </a:r>
          </a:p>
          <a:p>
            <a:pPr marL="254000" indent="0" algn="ctr">
              <a:buNone/>
            </a:pPr>
            <a:r>
              <a:rPr lang="en-US" sz="2400" dirty="0" smtClean="0"/>
              <a:t>(Will it be rained out by the Eta </a:t>
            </a:r>
            <a:r>
              <a:rPr lang="en-US" sz="2400" dirty="0" err="1" smtClean="0"/>
              <a:t>Aquarid</a:t>
            </a:r>
            <a:r>
              <a:rPr lang="en-US" sz="2400" dirty="0" smtClean="0"/>
              <a:t> meteor shower?)</a:t>
            </a:r>
          </a:p>
          <a:p>
            <a:pPr marL="254000" indent="0" algn="ctr">
              <a:buNone/>
            </a:pPr>
            <a:r>
              <a:rPr lang="en-US" sz="2800" dirty="0" smtClean="0"/>
              <a:t>May 10-13 – Star Gaze XXV (DE)</a:t>
            </a:r>
          </a:p>
          <a:p>
            <a:pPr marL="254000" indent="0" algn="ctr">
              <a:buNone/>
            </a:pPr>
            <a:endParaRPr lang="en-US" sz="2800" dirty="0" smtClean="0"/>
          </a:p>
        </p:txBody>
      </p:sp>
      <p:sp>
        <p:nvSpPr>
          <p:cNvPr id="3" name="Slide Number Placeholder 2"/>
          <p:cNvSpPr>
            <a:spLocks noGrp="1"/>
          </p:cNvSpPr>
          <p:nvPr>
            <p:ph type="sldNum" idx="4294967295"/>
          </p:nvPr>
        </p:nvSpPr>
        <p:spPr>
          <a:xfrm>
            <a:off x="7010400" y="6356350"/>
            <a:ext cx="2133600" cy="365125"/>
          </a:xfrm>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3</a:t>
            </a:fld>
            <a:endParaRPr lang="en-US"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4377303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solidFill>
                  <a:schemeClr val="bg1"/>
                </a:solidFill>
                <a:latin typeface="+mj-lt"/>
              </a:rPr>
              <a:t>From Dennis Conti</a:t>
            </a:r>
            <a:endParaRPr lang="en-US" dirty="0">
              <a:solidFill>
                <a:schemeClr val="bg1"/>
              </a:solidFill>
              <a:latin typeface="+mj-lt"/>
            </a:endParaRPr>
          </a:p>
        </p:txBody>
      </p:sp>
      <p:sp>
        <p:nvSpPr>
          <p:cNvPr id="3" name="Text Placeholder 2"/>
          <p:cNvSpPr>
            <a:spLocks noGrp="1"/>
          </p:cNvSpPr>
          <p:nvPr>
            <p:ph type="body" idx="1"/>
          </p:nvPr>
        </p:nvSpPr>
        <p:spPr/>
        <p:txBody>
          <a:bodyPr/>
          <a:lstStyle/>
          <a:p>
            <a:pPr marL="254000" indent="0">
              <a:buNone/>
            </a:pPr>
            <a:r>
              <a:rPr lang="en-US" sz="3200" dirty="0">
                <a:latin typeface="+mj-lt"/>
              </a:rPr>
              <a:t>C</a:t>
            </a:r>
            <a:r>
              <a:rPr lang="en-US" sz="3200" dirty="0" smtClean="0">
                <a:latin typeface="+mj-lt"/>
              </a:rPr>
              <a:t>an’t be with us tonight because he is in NY speaking at NEAC and NEAF</a:t>
            </a:r>
          </a:p>
          <a:p>
            <a:pPr marL="254000" indent="0">
              <a:buNone/>
            </a:pPr>
            <a:endParaRPr lang="en-US" sz="3200" dirty="0" smtClean="0">
              <a:latin typeface="+mj-lt"/>
            </a:endParaRPr>
          </a:p>
          <a:p>
            <a:pPr marL="254000" indent="0">
              <a:buNone/>
            </a:pPr>
            <a:r>
              <a:rPr lang="en-US" sz="3200" dirty="0" smtClean="0">
                <a:latin typeface="+mj-lt"/>
              </a:rPr>
              <a:t>He was invited to Cape Kennedy for an exciting TESS launch last night - flawless so far</a:t>
            </a:r>
          </a:p>
          <a:p>
            <a:pPr marL="254000" indent="0">
              <a:buNone/>
            </a:pPr>
            <a:endParaRPr lang="en-US" sz="3200" dirty="0" smtClean="0">
              <a:latin typeface="+mj-lt"/>
            </a:endParaRPr>
          </a:p>
          <a:p>
            <a:pPr marL="254000" indent="0">
              <a:buNone/>
            </a:pPr>
            <a:r>
              <a:rPr lang="en-US" sz="3200" dirty="0" smtClean="0">
                <a:latin typeface="+mj-lt"/>
              </a:rPr>
              <a:t>“A new era now in exoplanet discovery!”</a:t>
            </a:r>
          </a:p>
          <a:p>
            <a:pPr marL="254000" indent="0">
              <a:buNone/>
            </a:pPr>
            <a:endParaRPr lang="en-US" dirty="0"/>
          </a:p>
        </p:txBody>
      </p:sp>
    </p:spTree>
    <p:extLst>
      <p:ext uri="{BB962C8B-B14F-4D97-AF65-F5344CB8AC3E}">
        <p14:creationId xmlns:p14="http://schemas.microsoft.com/office/powerpoint/2010/main" val="222160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3955"/>
            <a:ext cx="8229600" cy="1143000"/>
          </a:xfrm>
        </p:spPr>
        <p:txBody>
          <a:bodyPr/>
          <a:lstStyle/>
          <a:p>
            <a:r>
              <a:rPr lang="en-US" sz="4400" dirty="0" smtClean="0">
                <a:latin typeface="Arial" panose="020B0604020202020204" pitchFamily="34" charset="0"/>
                <a:cs typeface="Arial" panose="020B0604020202020204" pitchFamily="34" charset="0"/>
              </a:rPr>
              <a:t>Three Oppositions in 79 Days!</a:t>
            </a:r>
            <a:endParaRPr lang="en-US" sz="4400" dirty="0">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p:txBody>
          <a:bodyPr/>
          <a:lstStyle/>
          <a:p>
            <a:pPr marL="254000" indent="0">
              <a:buNone/>
            </a:pPr>
            <a:endParaRPr lang="en-US" dirty="0" smtClean="0">
              <a:solidFill>
                <a:schemeClr val="bg1"/>
              </a:solidFill>
              <a:latin typeface="Arial" panose="020B0604020202020204" pitchFamily="34" charset="0"/>
              <a:cs typeface="Arial" panose="020B0604020202020204" pitchFamily="34" charset="0"/>
            </a:endParaRPr>
          </a:p>
          <a:p>
            <a:pPr marL="254000" indent="0" algn="ctr">
              <a:buNone/>
            </a:pPr>
            <a:r>
              <a:rPr lang="en-US" dirty="0" smtClean="0">
                <a:solidFill>
                  <a:schemeClr val="bg1"/>
                </a:solidFill>
                <a:latin typeface="Arial" panose="020B0604020202020204" pitchFamily="34" charset="0"/>
                <a:cs typeface="Arial" panose="020B0604020202020204" pitchFamily="34" charset="0"/>
              </a:rPr>
              <a:t>Jupiter: May 8</a:t>
            </a:r>
            <a:r>
              <a:rPr lang="en-US" baseline="30000" dirty="0" smtClean="0">
                <a:solidFill>
                  <a:schemeClr val="bg1"/>
                </a:solidFill>
                <a:latin typeface="Arial" panose="020B0604020202020204" pitchFamily="34" charset="0"/>
                <a:cs typeface="Arial" panose="020B0604020202020204" pitchFamily="34" charset="0"/>
              </a:rPr>
              <a:t>th</a:t>
            </a:r>
            <a:endParaRPr lang="en-US" dirty="0" smtClean="0">
              <a:solidFill>
                <a:schemeClr val="bg1"/>
              </a:solidFill>
              <a:latin typeface="Arial" panose="020B0604020202020204" pitchFamily="34" charset="0"/>
              <a:cs typeface="Arial" panose="020B0604020202020204" pitchFamily="34" charset="0"/>
            </a:endParaRPr>
          </a:p>
          <a:p>
            <a:pPr marL="254000" indent="0" algn="ctr">
              <a:buNone/>
            </a:pPr>
            <a:endParaRPr lang="en-US" dirty="0">
              <a:solidFill>
                <a:schemeClr val="bg1"/>
              </a:solidFill>
              <a:latin typeface="Arial" panose="020B0604020202020204" pitchFamily="34" charset="0"/>
              <a:cs typeface="Arial" panose="020B0604020202020204" pitchFamily="34" charset="0"/>
            </a:endParaRPr>
          </a:p>
          <a:p>
            <a:pPr marL="254000" indent="0" algn="ctr">
              <a:buNone/>
            </a:pPr>
            <a:r>
              <a:rPr lang="en-US" dirty="0" smtClean="0">
                <a:solidFill>
                  <a:schemeClr val="bg1"/>
                </a:solidFill>
                <a:latin typeface="Arial" panose="020B0604020202020204" pitchFamily="34" charset="0"/>
                <a:cs typeface="Arial" panose="020B0604020202020204" pitchFamily="34" charset="0"/>
              </a:rPr>
              <a:t>Saturn: June 27</a:t>
            </a:r>
            <a:r>
              <a:rPr lang="en-US" baseline="30000" dirty="0" smtClean="0">
                <a:solidFill>
                  <a:schemeClr val="bg1"/>
                </a:solidFill>
                <a:latin typeface="Arial" panose="020B0604020202020204" pitchFamily="34" charset="0"/>
                <a:cs typeface="Arial" panose="020B0604020202020204" pitchFamily="34" charset="0"/>
              </a:rPr>
              <a:t>th</a:t>
            </a:r>
            <a:endParaRPr lang="en-US" dirty="0" smtClean="0">
              <a:solidFill>
                <a:schemeClr val="bg1"/>
              </a:solidFill>
              <a:latin typeface="Arial" panose="020B0604020202020204" pitchFamily="34" charset="0"/>
              <a:cs typeface="Arial" panose="020B0604020202020204" pitchFamily="34" charset="0"/>
            </a:endParaRPr>
          </a:p>
          <a:p>
            <a:pPr marL="254000" indent="0" algn="ctr">
              <a:buNone/>
            </a:pPr>
            <a:endParaRPr lang="en-US" dirty="0">
              <a:solidFill>
                <a:schemeClr val="bg1"/>
              </a:solidFill>
              <a:latin typeface="Arial" panose="020B0604020202020204" pitchFamily="34" charset="0"/>
              <a:cs typeface="Arial" panose="020B0604020202020204" pitchFamily="34" charset="0"/>
            </a:endParaRPr>
          </a:p>
          <a:p>
            <a:pPr marL="254000" indent="0" algn="ctr">
              <a:buNone/>
            </a:pPr>
            <a:r>
              <a:rPr lang="en-US" dirty="0" smtClean="0">
                <a:solidFill>
                  <a:schemeClr val="bg1"/>
                </a:solidFill>
                <a:latin typeface="Arial" panose="020B0604020202020204" pitchFamily="34" charset="0"/>
                <a:cs typeface="Arial" panose="020B0604020202020204" pitchFamily="34" charset="0"/>
              </a:rPr>
              <a:t>Mars: July 27</a:t>
            </a:r>
            <a:r>
              <a:rPr lang="en-US" baseline="30000" dirty="0" smtClean="0">
                <a:solidFill>
                  <a:schemeClr val="bg1"/>
                </a:solidFill>
                <a:latin typeface="Arial" panose="020B0604020202020204" pitchFamily="34" charset="0"/>
                <a:cs typeface="Arial" panose="020B0604020202020204" pitchFamily="34" charset="0"/>
              </a:rPr>
              <a:t>th</a:t>
            </a:r>
            <a:r>
              <a:rPr lang="en-US" dirty="0" smtClean="0">
                <a:solidFill>
                  <a:schemeClr val="bg1"/>
                </a:solidFill>
                <a:latin typeface="Arial" panose="020B0604020202020204" pitchFamily="34" charset="0"/>
                <a:cs typeface="Arial" panose="020B0604020202020204" pitchFamily="34" charset="0"/>
              </a:rPr>
              <a:t> </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8834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6"/>
            <a:ext cx="8229600" cy="1554163"/>
          </a:xfrm>
        </p:spPr>
        <p:txBody>
          <a:bodyPr/>
          <a:lstStyle/>
          <a:p>
            <a:r>
              <a:rPr lang="en-US" dirty="0" smtClean="0">
                <a:latin typeface="Arial" panose="020B0604020202020204" pitchFamily="34" charset="0"/>
                <a:cs typeface="Arial" panose="020B0604020202020204" pitchFamily="34" charset="0"/>
              </a:rPr>
              <a:t>Venus</a:t>
            </a:r>
            <a:endParaRPr lang="en-US" dirty="0">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p:txBody>
          <a:bodyPr/>
          <a:lstStyle/>
          <a:p>
            <a:pPr marL="254000" indent="0">
              <a:buNone/>
            </a:pPr>
            <a:endParaRPr lang="en-US" dirty="0" smtClean="0"/>
          </a:p>
          <a:p>
            <a:pPr marL="254000" indent="0">
              <a:buNone/>
            </a:pPr>
            <a:endParaRPr lang="en-US" dirty="0"/>
          </a:p>
        </p:txBody>
      </p:sp>
      <p:sp>
        <p:nvSpPr>
          <p:cNvPr id="5" name="Rectangle 4"/>
          <p:cNvSpPr/>
          <p:nvPr/>
        </p:nvSpPr>
        <p:spPr>
          <a:xfrm>
            <a:off x="457200" y="2005167"/>
            <a:ext cx="8229600" cy="3970318"/>
          </a:xfrm>
          <a:prstGeom prst="rect">
            <a:avLst/>
          </a:prstGeom>
        </p:spPr>
        <p:txBody>
          <a:bodyPr wrap="square">
            <a:spAutoFit/>
          </a:bodyPr>
          <a:lstStyle/>
          <a:p>
            <a:pPr algn="ctr"/>
            <a:r>
              <a:rPr lang="en-US" sz="3600" dirty="0">
                <a:solidFill>
                  <a:schemeClr val="bg1"/>
                </a:solidFill>
              </a:rPr>
              <a:t>15 </a:t>
            </a:r>
            <a:r>
              <a:rPr lang="en-US" sz="3600" dirty="0" smtClean="0">
                <a:solidFill>
                  <a:schemeClr val="bg1"/>
                </a:solidFill>
              </a:rPr>
              <a:t>Aug </a:t>
            </a:r>
            <a:r>
              <a:rPr lang="en-US" sz="3600" dirty="0">
                <a:solidFill>
                  <a:schemeClr val="bg1"/>
                </a:solidFill>
              </a:rPr>
              <a:t>– </a:t>
            </a:r>
            <a:r>
              <a:rPr lang="en-US" sz="3600" dirty="0" smtClean="0">
                <a:solidFill>
                  <a:schemeClr val="bg1"/>
                </a:solidFill>
              </a:rPr>
              <a:t>Dichotomy (Half phase)</a:t>
            </a:r>
          </a:p>
          <a:p>
            <a:pPr algn="ctr"/>
            <a:endParaRPr lang="en-US" sz="3600" dirty="0">
              <a:solidFill>
                <a:schemeClr val="bg1"/>
              </a:solidFill>
            </a:endParaRPr>
          </a:p>
          <a:p>
            <a:pPr algn="ctr"/>
            <a:r>
              <a:rPr lang="en-US" sz="3600" dirty="0">
                <a:solidFill>
                  <a:schemeClr val="bg1"/>
                </a:solidFill>
              </a:rPr>
              <a:t>17 </a:t>
            </a:r>
            <a:r>
              <a:rPr lang="en-US" sz="3600" dirty="0" smtClean="0">
                <a:solidFill>
                  <a:schemeClr val="bg1"/>
                </a:solidFill>
              </a:rPr>
              <a:t>Aug </a:t>
            </a:r>
            <a:r>
              <a:rPr lang="en-US" sz="3600" dirty="0">
                <a:solidFill>
                  <a:schemeClr val="bg1"/>
                </a:solidFill>
              </a:rPr>
              <a:t>– </a:t>
            </a:r>
            <a:r>
              <a:rPr lang="en-US" sz="3600" dirty="0" smtClean="0">
                <a:solidFill>
                  <a:schemeClr val="bg1"/>
                </a:solidFill>
              </a:rPr>
              <a:t>Greatest </a:t>
            </a:r>
            <a:r>
              <a:rPr lang="en-US" sz="3600" dirty="0">
                <a:solidFill>
                  <a:schemeClr val="bg1"/>
                </a:solidFill>
              </a:rPr>
              <a:t>elongation east</a:t>
            </a:r>
          </a:p>
          <a:p>
            <a:pPr algn="ctr"/>
            <a:endParaRPr lang="en-US" sz="3600" dirty="0" smtClean="0">
              <a:solidFill>
                <a:schemeClr val="bg1"/>
              </a:solidFill>
            </a:endParaRPr>
          </a:p>
          <a:p>
            <a:pPr algn="ctr"/>
            <a:r>
              <a:rPr lang="en-US" sz="3600" dirty="0" smtClean="0">
                <a:solidFill>
                  <a:schemeClr val="bg1"/>
                </a:solidFill>
              </a:rPr>
              <a:t>25 Sep – </a:t>
            </a:r>
            <a:r>
              <a:rPr lang="en-US" sz="3600" dirty="0">
                <a:solidFill>
                  <a:schemeClr val="bg1"/>
                </a:solidFill>
              </a:rPr>
              <a:t>G</a:t>
            </a:r>
            <a:r>
              <a:rPr lang="en-US" sz="3600" dirty="0" smtClean="0">
                <a:solidFill>
                  <a:schemeClr val="bg1"/>
                </a:solidFill>
              </a:rPr>
              <a:t>reatest </a:t>
            </a:r>
            <a:r>
              <a:rPr lang="en-US" sz="3600" dirty="0">
                <a:solidFill>
                  <a:schemeClr val="bg1"/>
                </a:solidFill>
              </a:rPr>
              <a:t>brightness</a:t>
            </a:r>
          </a:p>
          <a:p>
            <a:pPr algn="ctr"/>
            <a:endParaRPr lang="en-US" sz="3600" dirty="0" smtClean="0">
              <a:solidFill>
                <a:schemeClr val="bg1"/>
              </a:solidFill>
            </a:endParaRPr>
          </a:p>
          <a:p>
            <a:pPr algn="ctr"/>
            <a:r>
              <a:rPr lang="en-US" sz="3600" dirty="0" smtClean="0">
                <a:solidFill>
                  <a:schemeClr val="bg1"/>
                </a:solidFill>
              </a:rPr>
              <a:t>26 </a:t>
            </a:r>
            <a:r>
              <a:rPr lang="en-US" sz="3600" dirty="0">
                <a:solidFill>
                  <a:schemeClr val="bg1"/>
                </a:solidFill>
              </a:rPr>
              <a:t>Oct </a:t>
            </a:r>
            <a:r>
              <a:rPr lang="en-US" sz="3600" dirty="0" smtClean="0">
                <a:solidFill>
                  <a:schemeClr val="bg1"/>
                </a:solidFill>
              </a:rPr>
              <a:t> </a:t>
            </a:r>
            <a:r>
              <a:rPr lang="en-US" sz="3600" dirty="0">
                <a:solidFill>
                  <a:schemeClr val="bg1"/>
                </a:solidFill>
              </a:rPr>
              <a:t>– </a:t>
            </a:r>
            <a:r>
              <a:rPr lang="en-US" sz="3600" dirty="0" smtClean="0">
                <a:solidFill>
                  <a:schemeClr val="bg1"/>
                </a:solidFill>
              </a:rPr>
              <a:t>Inferior </a:t>
            </a:r>
            <a:r>
              <a:rPr lang="en-US" sz="3600" dirty="0">
                <a:solidFill>
                  <a:schemeClr val="bg1"/>
                </a:solidFill>
              </a:rPr>
              <a:t>solar </a:t>
            </a:r>
            <a:r>
              <a:rPr lang="en-US" sz="3600" dirty="0" smtClean="0">
                <a:solidFill>
                  <a:schemeClr val="bg1"/>
                </a:solidFill>
              </a:rPr>
              <a:t>conjunction</a:t>
            </a:r>
            <a:endParaRPr lang="en-US" sz="3600" dirty="0">
              <a:solidFill>
                <a:schemeClr val="bg1"/>
              </a:solidFill>
            </a:endParaRPr>
          </a:p>
        </p:txBody>
      </p:sp>
    </p:spTree>
    <p:extLst>
      <p:ext uri="{BB962C8B-B14F-4D97-AF65-F5344CB8AC3E}">
        <p14:creationId xmlns:p14="http://schemas.microsoft.com/office/powerpoint/2010/main" val="2518411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Black" panose="020B0A04020102020204" pitchFamily="34" charset="0"/>
              </a:rPr>
              <a:t>Member/Usage Stats</a:t>
            </a:r>
            <a:endParaRPr lang="en-US" dirty="0">
              <a:latin typeface="Arial Black" panose="020B0A04020102020204" pitchFamily="34" charset="0"/>
            </a:endParaRPr>
          </a:p>
        </p:txBody>
      </p:sp>
      <p:sp>
        <p:nvSpPr>
          <p:cNvPr id="3" name="Text Placeholder 2"/>
          <p:cNvSpPr>
            <a:spLocks noGrp="1"/>
          </p:cNvSpPr>
          <p:nvPr>
            <p:ph type="body" idx="1"/>
          </p:nvPr>
        </p:nvSpPr>
        <p:spPr/>
        <p:txBody>
          <a:bodyPr/>
          <a:lstStyle/>
          <a:p>
            <a:pPr marL="254000" indent="0">
              <a:buNone/>
            </a:pPr>
            <a:r>
              <a:rPr lang="en-US" sz="2800" dirty="0" smtClean="0">
                <a:solidFill>
                  <a:schemeClr val="bg1"/>
                </a:solidFill>
                <a:latin typeface="+mn-lt"/>
              </a:rPr>
              <a:t>Members: 201 			Memberships: 268</a:t>
            </a:r>
          </a:p>
          <a:p>
            <a:pPr marL="254000" indent="0">
              <a:buNone/>
            </a:pPr>
            <a:r>
              <a:rPr lang="en-US" sz="2800" dirty="0" smtClean="0">
                <a:solidFill>
                  <a:schemeClr val="bg1"/>
                </a:solidFill>
                <a:latin typeface="+mn-lt"/>
              </a:rPr>
              <a:t>Yahoo Group: 398   		Facebook: 354 </a:t>
            </a:r>
          </a:p>
          <a:p>
            <a:pPr marL="254000" indent="0">
              <a:buNone/>
            </a:pPr>
            <a:endParaRPr lang="en-US" sz="2800" dirty="0" smtClean="0">
              <a:solidFill>
                <a:schemeClr val="bg1"/>
              </a:solidFill>
              <a:latin typeface="+mn-lt"/>
            </a:endParaRPr>
          </a:p>
          <a:p>
            <a:pPr marL="254000" indent="0">
              <a:buNone/>
            </a:pPr>
            <a:r>
              <a:rPr lang="en-US" sz="2800" dirty="0" smtClean="0">
                <a:solidFill>
                  <a:schemeClr val="bg1"/>
                </a:solidFill>
                <a:latin typeface="+mn-lt"/>
              </a:rPr>
              <a:t>Web Traffic </a:t>
            </a:r>
          </a:p>
          <a:p>
            <a:pPr marL="254000" indent="0">
              <a:buNone/>
            </a:pPr>
            <a:r>
              <a:rPr lang="en-US" sz="2800" dirty="0" smtClean="0">
                <a:solidFill>
                  <a:schemeClr val="bg1"/>
                </a:solidFill>
                <a:latin typeface="+mn-lt"/>
              </a:rPr>
              <a:t>(Yep, we’re world-wide!)</a:t>
            </a:r>
          </a:p>
          <a:p>
            <a:pPr marL="254000" indent="0">
              <a:buNone/>
            </a:pPr>
            <a:endParaRPr lang="en-US" sz="2800" dirty="0" smtClean="0"/>
          </a:p>
          <a:p>
            <a:pPr marL="25400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836292307"/>
              </p:ext>
            </p:extLst>
          </p:nvPr>
        </p:nvGraphicFramePr>
        <p:xfrm>
          <a:off x="4846319" y="3149600"/>
          <a:ext cx="3556000" cy="3176954"/>
        </p:xfrm>
        <a:graphic>
          <a:graphicData uri="http://schemas.openxmlformats.org/drawingml/2006/table">
            <a:tbl>
              <a:tblPr firstRow="1" bandRow="1">
                <a:tableStyleId>{5C22544A-7EE6-4342-B048-85BDC9FD1C3A}</a:tableStyleId>
              </a:tblPr>
              <a:tblGrid>
                <a:gridCol w="1005841"/>
                <a:gridCol w="717730"/>
                <a:gridCol w="852714"/>
                <a:gridCol w="979715"/>
              </a:tblGrid>
              <a:tr h="386080">
                <a:tc>
                  <a:txBody>
                    <a:bodyPr/>
                    <a:lstStyle/>
                    <a:p>
                      <a:r>
                        <a:rPr lang="en-US" sz="1200" dirty="0" smtClean="0"/>
                        <a:t>Country</a:t>
                      </a:r>
                      <a:endParaRPr lang="en-US" sz="1200" dirty="0"/>
                    </a:p>
                  </a:txBody>
                  <a:tcPr/>
                </a:tc>
                <a:tc>
                  <a:txBody>
                    <a:bodyPr/>
                    <a:lstStyle/>
                    <a:p>
                      <a:pPr algn="r"/>
                      <a:r>
                        <a:rPr lang="en-US" sz="1200" dirty="0" smtClean="0"/>
                        <a:t>Pages</a:t>
                      </a:r>
                      <a:endParaRPr lang="en-US" sz="1200" dirty="0"/>
                    </a:p>
                  </a:txBody>
                  <a:tcPr/>
                </a:tc>
                <a:tc>
                  <a:txBody>
                    <a:bodyPr/>
                    <a:lstStyle/>
                    <a:p>
                      <a:pPr algn="r"/>
                      <a:r>
                        <a:rPr lang="en-US" sz="1200" dirty="0" smtClean="0"/>
                        <a:t>Hits</a:t>
                      </a:r>
                      <a:endParaRPr lang="en-US" sz="1200" dirty="0"/>
                    </a:p>
                  </a:txBody>
                  <a:tcPr/>
                </a:tc>
                <a:tc>
                  <a:txBody>
                    <a:bodyPr/>
                    <a:lstStyle/>
                    <a:p>
                      <a:pPr algn="r"/>
                      <a:r>
                        <a:rPr lang="en-US" sz="1200" dirty="0" smtClean="0"/>
                        <a:t>Bandwidth</a:t>
                      </a:r>
                      <a:endParaRPr lang="en-US" sz="1200" dirty="0"/>
                    </a:p>
                  </a:txBody>
                  <a:tcPr/>
                </a:tc>
              </a:tr>
              <a:tr h="312303">
                <a:tc>
                  <a:txBody>
                    <a:bodyPr/>
                    <a:lstStyle/>
                    <a:p>
                      <a:r>
                        <a:rPr lang="en-US" sz="1200" dirty="0" smtClean="0"/>
                        <a:t>US</a:t>
                      </a:r>
                      <a:endParaRPr lang="en-US" sz="1200" dirty="0"/>
                    </a:p>
                  </a:txBody>
                  <a:tcPr/>
                </a:tc>
                <a:tc>
                  <a:txBody>
                    <a:bodyPr/>
                    <a:lstStyle/>
                    <a:p>
                      <a:pPr algn="r"/>
                      <a:r>
                        <a:rPr lang="en-US" sz="1200" dirty="0" smtClean="0"/>
                        <a:t>4,855</a:t>
                      </a:r>
                      <a:endParaRPr lang="en-US" sz="1200" dirty="0"/>
                    </a:p>
                  </a:txBody>
                  <a:tcPr/>
                </a:tc>
                <a:tc>
                  <a:txBody>
                    <a:bodyPr/>
                    <a:lstStyle/>
                    <a:p>
                      <a:pPr algn="r"/>
                      <a:r>
                        <a:rPr lang="en-US" sz="1200" dirty="0" smtClean="0"/>
                        <a:t>19,1666</a:t>
                      </a:r>
                      <a:endParaRPr lang="en-US" sz="1200" dirty="0"/>
                    </a:p>
                  </a:txBody>
                  <a:tcPr/>
                </a:tc>
                <a:tc>
                  <a:txBody>
                    <a:bodyPr/>
                    <a:lstStyle/>
                    <a:p>
                      <a:pPr algn="r"/>
                      <a:r>
                        <a:rPr lang="en-US" sz="1200" dirty="0" smtClean="0"/>
                        <a:t>2.57 GB</a:t>
                      </a:r>
                      <a:endParaRPr lang="en-US" sz="1200" dirty="0"/>
                    </a:p>
                  </a:txBody>
                  <a:tcPr/>
                </a:tc>
              </a:tr>
              <a:tr h="312303">
                <a:tc>
                  <a:txBody>
                    <a:bodyPr/>
                    <a:lstStyle/>
                    <a:p>
                      <a:r>
                        <a:rPr lang="en-US" sz="1200" dirty="0" smtClean="0"/>
                        <a:t>Russia</a:t>
                      </a:r>
                      <a:endParaRPr lang="en-US" sz="1200" dirty="0"/>
                    </a:p>
                  </a:txBody>
                  <a:tcPr/>
                </a:tc>
                <a:tc>
                  <a:txBody>
                    <a:bodyPr/>
                    <a:lstStyle/>
                    <a:p>
                      <a:pPr algn="r"/>
                      <a:r>
                        <a:rPr lang="en-US" sz="1200" dirty="0" smtClean="0"/>
                        <a:t>324</a:t>
                      </a:r>
                      <a:endParaRPr lang="en-US" sz="1200" dirty="0"/>
                    </a:p>
                  </a:txBody>
                  <a:tcPr/>
                </a:tc>
                <a:tc>
                  <a:txBody>
                    <a:bodyPr/>
                    <a:lstStyle/>
                    <a:p>
                      <a:pPr algn="r"/>
                      <a:r>
                        <a:rPr lang="en-US" sz="1200" dirty="0" smtClean="0"/>
                        <a:t>509</a:t>
                      </a:r>
                      <a:endParaRPr lang="en-US" sz="1200" dirty="0"/>
                    </a:p>
                  </a:txBody>
                  <a:tcPr/>
                </a:tc>
                <a:tc>
                  <a:txBody>
                    <a:bodyPr/>
                    <a:lstStyle/>
                    <a:p>
                      <a:pPr algn="r"/>
                      <a:r>
                        <a:rPr lang="en-US" sz="1200" dirty="0" smtClean="0"/>
                        <a:t>26.18 MB</a:t>
                      </a:r>
                      <a:endParaRPr lang="en-US" sz="1200" dirty="0"/>
                    </a:p>
                  </a:txBody>
                  <a:tcPr/>
                </a:tc>
              </a:tr>
              <a:tr h="312303">
                <a:tc>
                  <a:txBody>
                    <a:bodyPr/>
                    <a:lstStyle/>
                    <a:p>
                      <a:r>
                        <a:rPr lang="en-US" sz="1200" dirty="0" smtClean="0"/>
                        <a:t>Gr. Britain</a:t>
                      </a:r>
                      <a:endParaRPr lang="en-US" sz="1200" dirty="0"/>
                    </a:p>
                  </a:txBody>
                  <a:tcPr/>
                </a:tc>
                <a:tc>
                  <a:txBody>
                    <a:bodyPr/>
                    <a:lstStyle/>
                    <a:p>
                      <a:pPr algn="r"/>
                      <a:r>
                        <a:rPr lang="en-US" sz="1200" dirty="0" smtClean="0"/>
                        <a:t>183</a:t>
                      </a:r>
                      <a:endParaRPr lang="en-US" sz="1200" dirty="0"/>
                    </a:p>
                  </a:txBody>
                  <a:tcPr/>
                </a:tc>
                <a:tc>
                  <a:txBody>
                    <a:bodyPr/>
                    <a:lstStyle/>
                    <a:p>
                      <a:pPr algn="r"/>
                      <a:r>
                        <a:rPr lang="en-US" sz="1200" dirty="0" smtClean="0"/>
                        <a:t>278</a:t>
                      </a:r>
                      <a:endParaRPr lang="en-US" sz="1200" dirty="0"/>
                    </a:p>
                  </a:txBody>
                  <a:tcPr/>
                </a:tc>
                <a:tc>
                  <a:txBody>
                    <a:bodyPr/>
                    <a:lstStyle/>
                    <a:p>
                      <a:pPr algn="r"/>
                      <a:r>
                        <a:rPr lang="en-US" sz="1200" dirty="0" smtClean="0"/>
                        <a:t>1.36 GB</a:t>
                      </a:r>
                      <a:endParaRPr lang="en-US" sz="1200" dirty="0"/>
                    </a:p>
                  </a:txBody>
                  <a:tcPr/>
                </a:tc>
              </a:tr>
              <a:tr h="312303">
                <a:tc>
                  <a:txBody>
                    <a:bodyPr/>
                    <a:lstStyle/>
                    <a:p>
                      <a:r>
                        <a:rPr lang="en-US" sz="1200" dirty="0" smtClean="0"/>
                        <a:t>France</a:t>
                      </a:r>
                      <a:endParaRPr lang="en-US" sz="1200" dirty="0"/>
                    </a:p>
                  </a:txBody>
                  <a:tcPr/>
                </a:tc>
                <a:tc>
                  <a:txBody>
                    <a:bodyPr/>
                    <a:lstStyle/>
                    <a:p>
                      <a:pPr algn="r"/>
                      <a:r>
                        <a:rPr lang="en-US" sz="1200" dirty="0" smtClean="0"/>
                        <a:t>174</a:t>
                      </a:r>
                      <a:endParaRPr lang="en-US" sz="1200" dirty="0"/>
                    </a:p>
                  </a:txBody>
                  <a:tcPr/>
                </a:tc>
                <a:tc>
                  <a:txBody>
                    <a:bodyPr/>
                    <a:lstStyle/>
                    <a:p>
                      <a:pPr algn="r"/>
                      <a:r>
                        <a:rPr lang="en-US" sz="1200" dirty="0" smtClean="0"/>
                        <a:t>260</a:t>
                      </a:r>
                      <a:endParaRPr lang="en-US" sz="1200" dirty="0"/>
                    </a:p>
                  </a:txBody>
                  <a:tcPr/>
                </a:tc>
                <a:tc>
                  <a:txBody>
                    <a:bodyPr/>
                    <a:lstStyle/>
                    <a:p>
                      <a:pPr algn="r"/>
                      <a:r>
                        <a:rPr lang="en-US" sz="1200" dirty="0" smtClean="0"/>
                        <a:t>1.41 GB</a:t>
                      </a:r>
                      <a:endParaRPr lang="en-US" sz="1200" dirty="0"/>
                    </a:p>
                  </a:txBody>
                  <a:tcPr/>
                </a:tc>
              </a:tr>
              <a:tr h="312303">
                <a:tc>
                  <a:txBody>
                    <a:bodyPr/>
                    <a:lstStyle/>
                    <a:p>
                      <a:r>
                        <a:rPr lang="en-US" sz="1200" dirty="0" smtClean="0"/>
                        <a:t>Ukraine</a:t>
                      </a:r>
                      <a:endParaRPr lang="en-US" sz="1200" dirty="0"/>
                    </a:p>
                  </a:txBody>
                  <a:tcPr/>
                </a:tc>
                <a:tc>
                  <a:txBody>
                    <a:bodyPr/>
                    <a:lstStyle/>
                    <a:p>
                      <a:pPr algn="r"/>
                      <a:r>
                        <a:rPr lang="en-US" sz="1200" dirty="0" smtClean="0"/>
                        <a:t>145</a:t>
                      </a:r>
                      <a:endParaRPr lang="en-US" sz="1200" dirty="0"/>
                    </a:p>
                  </a:txBody>
                  <a:tcPr/>
                </a:tc>
                <a:tc>
                  <a:txBody>
                    <a:bodyPr/>
                    <a:lstStyle/>
                    <a:p>
                      <a:pPr algn="r"/>
                      <a:r>
                        <a:rPr lang="en-US" sz="1200" dirty="0" smtClean="0"/>
                        <a:t>145</a:t>
                      </a:r>
                      <a:endParaRPr lang="en-US" sz="1200" dirty="0"/>
                    </a:p>
                  </a:txBody>
                  <a:tcPr/>
                </a:tc>
                <a:tc>
                  <a:txBody>
                    <a:bodyPr/>
                    <a:lstStyle/>
                    <a:p>
                      <a:pPr algn="r"/>
                      <a:r>
                        <a:rPr lang="en-US" sz="1200" dirty="0" smtClean="0"/>
                        <a:t>3.70 MB</a:t>
                      </a:r>
                      <a:endParaRPr lang="en-US" sz="1200" dirty="0"/>
                    </a:p>
                  </a:txBody>
                  <a:tcPr/>
                </a:tc>
              </a:tr>
              <a:tr h="312303">
                <a:tc>
                  <a:txBody>
                    <a:bodyPr/>
                    <a:lstStyle/>
                    <a:p>
                      <a:r>
                        <a:rPr lang="en-US" sz="1200" dirty="0" smtClean="0"/>
                        <a:t>Italy</a:t>
                      </a:r>
                      <a:endParaRPr lang="en-US" sz="1200" dirty="0"/>
                    </a:p>
                  </a:txBody>
                  <a:tcPr/>
                </a:tc>
                <a:tc>
                  <a:txBody>
                    <a:bodyPr/>
                    <a:lstStyle/>
                    <a:p>
                      <a:pPr algn="r"/>
                      <a:r>
                        <a:rPr lang="en-US" sz="1200" dirty="0" smtClean="0"/>
                        <a:t>120</a:t>
                      </a:r>
                      <a:endParaRPr lang="en-US" sz="1200" dirty="0"/>
                    </a:p>
                  </a:txBody>
                  <a:tcPr/>
                </a:tc>
                <a:tc>
                  <a:txBody>
                    <a:bodyPr/>
                    <a:lstStyle/>
                    <a:p>
                      <a:pPr algn="r"/>
                      <a:r>
                        <a:rPr lang="en-US" sz="1200" dirty="0" smtClean="0"/>
                        <a:t>300</a:t>
                      </a:r>
                      <a:endParaRPr lang="en-US" sz="1200" dirty="0"/>
                    </a:p>
                  </a:txBody>
                  <a:tcPr/>
                </a:tc>
                <a:tc>
                  <a:txBody>
                    <a:bodyPr/>
                    <a:lstStyle/>
                    <a:p>
                      <a:pPr algn="r"/>
                      <a:r>
                        <a:rPr lang="en-US" sz="1200" dirty="0" smtClean="0"/>
                        <a:t>22 GB</a:t>
                      </a:r>
                      <a:endParaRPr lang="en-US" sz="1200" dirty="0"/>
                    </a:p>
                  </a:txBody>
                  <a:tcPr/>
                </a:tc>
              </a:tr>
              <a:tr h="312303">
                <a:tc>
                  <a:txBody>
                    <a:bodyPr/>
                    <a:lstStyle/>
                    <a:p>
                      <a:r>
                        <a:rPr lang="en-US" sz="1200" dirty="0" smtClean="0"/>
                        <a:t>Germany</a:t>
                      </a:r>
                      <a:endParaRPr lang="en-US" sz="1200" dirty="0"/>
                    </a:p>
                  </a:txBody>
                  <a:tcPr/>
                </a:tc>
                <a:tc>
                  <a:txBody>
                    <a:bodyPr/>
                    <a:lstStyle/>
                    <a:p>
                      <a:pPr algn="r"/>
                      <a:r>
                        <a:rPr lang="en-US" sz="1200" dirty="0" smtClean="0"/>
                        <a:t>97</a:t>
                      </a:r>
                      <a:endParaRPr lang="en-US" sz="1200" dirty="0"/>
                    </a:p>
                  </a:txBody>
                  <a:tcPr/>
                </a:tc>
                <a:tc>
                  <a:txBody>
                    <a:bodyPr/>
                    <a:lstStyle/>
                    <a:p>
                      <a:pPr algn="r"/>
                      <a:r>
                        <a:rPr lang="en-US" sz="1200" dirty="0" smtClean="0"/>
                        <a:t>121</a:t>
                      </a:r>
                      <a:endParaRPr lang="en-US" sz="1200" dirty="0"/>
                    </a:p>
                  </a:txBody>
                  <a:tcPr/>
                </a:tc>
                <a:tc>
                  <a:txBody>
                    <a:bodyPr/>
                    <a:lstStyle/>
                    <a:p>
                      <a:pPr algn="r"/>
                      <a:r>
                        <a:rPr lang="en-US" sz="1200" dirty="0" smtClean="0"/>
                        <a:t>23.27 MB</a:t>
                      </a:r>
                      <a:endParaRPr lang="en-US" sz="1200" dirty="0"/>
                    </a:p>
                  </a:txBody>
                  <a:tcPr/>
                </a:tc>
              </a:tr>
              <a:tr h="292450">
                <a:tc>
                  <a:txBody>
                    <a:bodyPr/>
                    <a:lstStyle/>
                    <a:p>
                      <a:r>
                        <a:rPr lang="en-US" sz="1200" dirty="0" smtClean="0"/>
                        <a:t>Netherlands</a:t>
                      </a:r>
                      <a:endParaRPr lang="en-US" sz="1200" dirty="0"/>
                    </a:p>
                  </a:txBody>
                  <a:tcPr/>
                </a:tc>
                <a:tc>
                  <a:txBody>
                    <a:bodyPr/>
                    <a:lstStyle/>
                    <a:p>
                      <a:pPr algn="r"/>
                      <a:r>
                        <a:rPr lang="en-US" sz="1200" dirty="0" smtClean="0"/>
                        <a:t>79</a:t>
                      </a:r>
                      <a:endParaRPr lang="en-US" sz="1200" dirty="0"/>
                    </a:p>
                  </a:txBody>
                  <a:tcPr/>
                </a:tc>
                <a:tc>
                  <a:txBody>
                    <a:bodyPr/>
                    <a:lstStyle/>
                    <a:p>
                      <a:pPr algn="r"/>
                      <a:r>
                        <a:rPr lang="en-US" sz="1200" dirty="0" smtClean="0"/>
                        <a:t>113</a:t>
                      </a:r>
                      <a:endParaRPr lang="en-US" sz="1200" dirty="0"/>
                    </a:p>
                  </a:txBody>
                  <a:tcPr/>
                </a:tc>
                <a:tc>
                  <a:txBody>
                    <a:bodyPr/>
                    <a:lstStyle/>
                    <a:p>
                      <a:pPr algn="r"/>
                      <a:r>
                        <a:rPr lang="en-US" sz="1200" dirty="0" smtClean="0"/>
                        <a:t>3.97 MB</a:t>
                      </a:r>
                      <a:endParaRPr lang="en-US" sz="1200" dirty="0"/>
                    </a:p>
                  </a:txBody>
                  <a:tcPr/>
                </a:tc>
              </a:tr>
              <a:tr h="312303">
                <a:tc>
                  <a:txBody>
                    <a:bodyPr/>
                    <a:lstStyle/>
                    <a:p>
                      <a:r>
                        <a:rPr lang="en-US" sz="1200" dirty="0" smtClean="0"/>
                        <a:t>China</a:t>
                      </a:r>
                      <a:endParaRPr lang="en-US" sz="1200" dirty="0"/>
                    </a:p>
                  </a:txBody>
                  <a:tcPr/>
                </a:tc>
                <a:tc>
                  <a:txBody>
                    <a:bodyPr/>
                    <a:lstStyle/>
                    <a:p>
                      <a:pPr algn="r"/>
                      <a:r>
                        <a:rPr lang="en-US" sz="1200" dirty="0" smtClean="0"/>
                        <a:t>77</a:t>
                      </a:r>
                      <a:endParaRPr lang="en-US" sz="1200" dirty="0"/>
                    </a:p>
                  </a:txBody>
                  <a:tcPr/>
                </a:tc>
                <a:tc>
                  <a:txBody>
                    <a:bodyPr/>
                    <a:lstStyle/>
                    <a:p>
                      <a:pPr algn="r"/>
                      <a:r>
                        <a:rPr lang="en-US" sz="1200" dirty="0" smtClean="0"/>
                        <a:t>187</a:t>
                      </a:r>
                      <a:endParaRPr lang="en-US" sz="1200" dirty="0"/>
                    </a:p>
                  </a:txBody>
                  <a:tcPr/>
                </a:tc>
                <a:tc>
                  <a:txBody>
                    <a:bodyPr/>
                    <a:lstStyle/>
                    <a:p>
                      <a:pPr algn="r"/>
                      <a:r>
                        <a:rPr lang="en-US" sz="1200" dirty="0" smtClean="0"/>
                        <a:t>3.97 MB</a:t>
                      </a:r>
                      <a:endParaRPr lang="en-US" sz="1200" dirty="0"/>
                    </a:p>
                  </a:txBody>
                  <a:tcPr/>
                </a:tc>
              </a:tr>
            </a:tbl>
          </a:graphicData>
        </a:graphic>
      </p:graphicFrame>
    </p:spTree>
    <p:extLst>
      <p:ext uri="{BB962C8B-B14F-4D97-AF65-F5344CB8AC3E}">
        <p14:creationId xmlns:p14="http://schemas.microsoft.com/office/powerpoint/2010/main" val="1132346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Arial" panose="020B0604020202020204" pitchFamily="34" charset="0"/>
                <a:cs typeface="Arial" panose="020B0604020202020204" pitchFamily="34" charset="0"/>
              </a:rPr>
              <a:t>Observatory Report</a:t>
            </a:r>
            <a:endParaRPr lang="en-US" dirty="0">
              <a:solidFill>
                <a:schemeClr val="bg1"/>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p:txBody>
          <a:bodyPr/>
          <a:lstStyle/>
          <a:p>
            <a:pPr marL="254000" indent="0">
              <a:buNone/>
            </a:pPr>
            <a:endParaRPr lang="en-US" dirty="0" smtClean="0"/>
          </a:p>
          <a:p>
            <a:pPr marL="254000" indent="0" algn="ctr">
              <a:buNone/>
            </a:pPr>
            <a:r>
              <a:rPr lang="en-US" dirty="0" smtClean="0">
                <a:latin typeface="Arial" panose="020B0604020202020204" pitchFamily="34" charset="0"/>
                <a:cs typeface="Arial" panose="020B0604020202020204" pitchFamily="34" charset="0"/>
              </a:rPr>
              <a:t>Joel Goodma</a:t>
            </a:r>
            <a:r>
              <a:rPr lang="en-US" dirty="0">
                <a:latin typeface="Arial" panose="020B0604020202020204" pitchFamily="34" charset="0"/>
                <a:cs typeface="Arial" panose="020B0604020202020204" pitchFamily="34" charset="0"/>
              </a:rPr>
              <a:t>n</a:t>
            </a:r>
          </a:p>
        </p:txBody>
      </p:sp>
    </p:spTree>
    <p:extLst>
      <p:ext uri="{BB962C8B-B14F-4D97-AF65-F5344CB8AC3E}">
        <p14:creationId xmlns:p14="http://schemas.microsoft.com/office/powerpoint/2010/main" val="3708469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body" idx="1"/>
          </p:nvPr>
        </p:nvSpPr>
        <p:spPr>
          <a:xfrm>
            <a:off x="494270" y="455386"/>
            <a:ext cx="8229600" cy="56896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FFFF00"/>
              </a:buClr>
              <a:buSzPct val="25000"/>
              <a:buFont typeface="Arial"/>
              <a:buNone/>
            </a:pPr>
            <a:endParaRPr sz="2400" b="1" i="0" u="none" strike="noStrike" cap="none" dirty="0">
              <a:solidFill>
                <a:srgbClr val="00B0F0"/>
              </a:solidFill>
              <a:sym typeface="Times New Roman"/>
            </a:endParaRPr>
          </a:p>
          <a:p>
            <a:pPr marL="0" marR="0" lvl="0" indent="0" algn="ctr" rtl="0">
              <a:spcBef>
                <a:spcPts val="1200"/>
              </a:spcBef>
              <a:spcAft>
                <a:spcPts val="0"/>
              </a:spcAft>
              <a:buClr>
                <a:srgbClr val="FFFF00"/>
              </a:buClr>
              <a:buSzPct val="25000"/>
              <a:buFont typeface="Arial"/>
              <a:buNone/>
            </a:pPr>
            <a:r>
              <a:rPr lang="en-US" b="1" i="0" u="none" strike="noStrike" cap="none" dirty="0" smtClean="0">
                <a:solidFill>
                  <a:srgbClr val="00B0F0"/>
                </a:solidFill>
                <a:sym typeface="Times New Roman"/>
              </a:rPr>
              <a:t>This Evening’s Speaker</a:t>
            </a:r>
            <a:endParaRPr lang="en-US" sz="3600" b="1" i="0" u="none" strike="noStrike" cap="none" dirty="0" smtClean="0">
              <a:solidFill>
                <a:srgbClr val="00B0F0"/>
              </a:solidFill>
              <a:sym typeface="Times New Roman"/>
            </a:endParaRPr>
          </a:p>
          <a:p>
            <a:pPr marL="0" lvl="0" indent="0" algn="ctr">
              <a:spcBef>
                <a:spcPts val="1200"/>
              </a:spcBef>
              <a:buSzPct val="25000"/>
              <a:buNone/>
            </a:pPr>
            <a:endParaRPr lang="en-US" sz="3600" dirty="0" smtClean="0">
              <a:solidFill>
                <a:schemeClr val="bg1"/>
              </a:solidFill>
            </a:endParaRPr>
          </a:p>
          <a:p>
            <a:pPr marL="0" lvl="0" indent="0" algn="ctr">
              <a:spcBef>
                <a:spcPts val="1200"/>
              </a:spcBef>
              <a:buSzPct val="25000"/>
              <a:buNone/>
            </a:pPr>
            <a:r>
              <a:rPr lang="en-US" sz="2800" dirty="0">
                <a:solidFill>
                  <a:schemeClr val="bg1"/>
                </a:solidFill>
              </a:rPr>
              <a:t>Dr. </a:t>
            </a:r>
            <a:r>
              <a:rPr lang="en-US" sz="2800" dirty="0" smtClean="0">
                <a:solidFill>
                  <a:schemeClr val="bg1"/>
                </a:solidFill>
              </a:rPr>
              <a:t>Patrick </a:t>
            </a:r>
            <a:r>
              <a:rPr lang="en-US" sz="2800" dirty="0" err="1" smtClean="0">
                <a:solidFill>
                  <a:schemeClr val="bg1"/>
                </a:solidFill>
              </a:rPr>
              <a:t>Peplowski</a:t>
            </a:r>
            <a:endParaRPr lang="en-US" sz="2800" dirty="0" smtClean="0">
              <a:solidFill>
                <a:schemeClr val="bg1"/>
              </a:solidFill>
            </a:endParaRPr>
          </a:p>
          <a:p>
            <a:pPr marL="0" lvl="0" indent="0" algn="ctr">
              <a:spcBef>
                <a:spcPts val="1200"/>
              </a:spcBef>
              <a:buSzPct val="25000"/>
              <a:buNone/>
            </a:pPr>
            <a:r>
              <a:rPr lang="en-US" sz="2800" dirty="0" smtClean="0">
                <a:solidFill>
                  <a:schemeClr val="bg1"/>
                </a:solidFill>
              </a:rPr>
              <a:t>JHU APL, Space Exploration Sector</a:t>
            </a:r>
          </a:p>
          <a:p>
            <a:pPr marL="0" lvl="0" indent="0" algn="ctr">
              <a:spcBef>
                <a:spcPts val="1200"/>
              </a:spcBef>
              <a:buSzPct val="25000"/>
              <a:buNone/>
            </a:pPr>
            <a:endParaRPr lang="en-US" sz="3600" dirty="0" smtClean="0">
              <a:solidFill>
                <a:schemeClr val="bg1"/>
              </a:solidFill>
            </a:endParaRPr>
          </a:p>
          <a:p>
            <a:pPr marL="0" lvl="0" indent="0" algn="ctr">
              <a:spcBef>
                <a:spcPts val="1200"/>
              </a:spcBef>
              <a:buSzPct val="25000"/>
              <a:buNone/>
            </a:pPr>
            <a:r>
              <a:rPr lang="en-US" sz="3600" dirty="0"/>
              <a:t>MESSENGER at Mercury: </a:t>
            </a:r>
            <a:endParaRPr lang="en-US" sz="3600" dirty="0" smtClean="0"/>
          </a:p>
          <a:p>
            <a:pPr marL="0" lvl="0" indent="0" algn="ctr">
              <a:spcBef>
                <a:spcPts val="1200"/>
              </a:spcBef>
              <a:buSzPct val="25000"/>
              <a:buNone/>
            </a:pPr>
            <a:r>
              <a:rPr lang="en-US" sz="3600" dirty="0" smtClean="0"/>
              <a:t>New </a:t>
            </a:r>
            <a:r>
              <a:rPr lang="en-US" sz="3600" dirty="0"/>
              <a:t>Views of the Innermost Planet</a:t>
            </a:r>
            <a:endParaRPr lang="en-US" sz="3600" dirty="0" smtClean="0"/>
          </a:p>
          <a:p>
            <a:pPr marL="0" lvl="0" indent="0" algn="ctr">
              <a:spcBef>
                <a:spcPts val="1200"/>
              </a:spcBef>
              <a:buSzPct val="25000"/>
              <a:buNone/>
            </a:pPr>
            <a:endParaRPr lang="en-US" sz="3600" dirty="0"/>
          </a:p>
          <a:p>
            <a:pPr marL="0" lvl="0" indent="0" algn="ctr">
              <a:spcBef>
                <a:spcPts val="1200"/>
              </a:spcBef>
              <a:buSzPct val="25000"/>
              <a:buNone/>
            </a:pPr>
            <a:endParaRPr lang="en-US" sz="3200" b="0" i="0" u="none" strike="noStrike" cap="none" dirty="0">
              <a:solidFill>
                <a:srgbClr val="FFFF00"/>
              </a:solidFill>
              <a:sym typeface="Times New Roman"/>
            </a:endParaRPr>
          </a:p>
        </p:txBody>
      </p:sp>
      <p:sp>
        <p:nvSpPr>
          <p:cNvPr id="127" name="Shape 127"/>
          <p:cNvSpPr/>
          <p:nvPr/>
        </p:nvSpPr>
        <p:spPr>
          <a:xfrm>
            <a:off x="8562975" y="5598317"/>
            <a:ext cx="247649" cy="142875"/>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FFFF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83454</TotalTime>
  <Words>514</Words>
  <Application>Microsoft Office PowerPoint</Application>
  <PresentationFormat>On-screen Show (4:3)</PresentationFormat>
  <Paragraphs>116</Paragraphs>
  <Slides>14</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Times New Roman</vt:lpstr>
      <vt:lpstr>Arial</vt:lpstr>
      <vt:lpstr>Tahoma</vt:lpstr>
      <vt:lpstr>Calibri</vt:lpstr>
      <vt:lpstr>Arial Black</vt:lpstr>
      <vt:lpstr>Office Theme</vt:lpstr>
      <vt:lpstr>PowerPoint Presentation</vt:lpstr>
      <vt:lpstr>PowerPoint Presentation</vt:lpstr>
      <vt:lpstr>Upcoming Events</vt:lpstr>
      <vt:lpstr>From Dennis Conti</vt:lpstr>
      <vt:lpstr>Three Oppositions in 79 Days!</vt:lpstr>
      <vt:lpstr>Venus</vt:lpstr>
      <vt:lpstr>Member/Usage Stats</vt:lpstr>
      <vt:lpstr>Observatory Report</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Johnson</dc:creator>
  <cp:lastModifiedBy>Johnson, James</cp:lastModifiedBy>
  <cp:revision>125</cp:revision>
  <dcterms:modified xsi:type="dcterms:W3CDTF">2018-04-19T22:56:58Z</dcterms:modified>
</cp:coreProperties>
</file>